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8"/>
  </p:notesMasterIdLst>
  <p:sldIdLst>
    <p:sldId id="261" r:id="rId2"/>
    <p:sldId id="344" r:id="rId3"/>
    <p:sldId id="345" r:id="rId4"/>
    <p:sldId id="274" r:id="rId5"/>
    <p:sldId id="368" r:id="rId6"/>
    <p:sldId id="354" r:id="rId7"/>
    <p:sldId id="355" r:id="rId8"/>
    <p:sldId id="369" r:id="rId9"/>
    <p:sldId id="366" r:id="rId10"/>
    <p:sldId id="362" r:id="rId11"/>
    <p:sldId id="347" r:id="rId12"/>
    <p:sldId id="356" r:id="rId13"/>
    <p:sldId id="348" r:id="rId14"/>
    <p:sldId id="370" r:id="rId15"/>
    <p:sldId id="260" r:id="rId16"/>
    <p:sldId id="364" r:id="rId17"/>
    <p:sldId id="306" r:id="rId18"/>
    <p:sldId id="329" r:id="rId19"/>
    <p:sldId id="313" r:id="rId20"/>
    <p:sldId id="367" r:id="rId21"/>
    <p:sldId id="371" r:id="rId22"/>
    <p:sldId id="363" r:id="rId23"/>
    <p:sldId id="357" r:id="rId24"/>
    <p:sldId id="358" r:id="rId25"/>
    <p:sldId id="342" r:id="rId26"/>
    <p:sldId id="351" r:id="rId2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0000"/>
    <a:srgbClr val="FFFF99"/>
    <a:srgbClr val="CCE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09" autoAdjust="0"/>
    <p:restoredTop sz="94660"/>
  </p:normalViewPr>
  <p:slideViewPr>
    <p:cSldViewPr>
      <p:cViewPr>
        <p:scale>
          <a:sx n="91" d="100"/>
          <a:sy n="91" d="100"/>
        </p:scale>
        <p:origin x="-221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4BB5A4B-3C52-4428-97CB-6A3CB517C736}" type="datetimeFigureOut">
              <a:rPr lang="ru-RU"/>
              <a:pPr>
                <a:defRPr/>
              </a:pPr>
              <a:t>05.09.2024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B9382F47-8618-4B37-85DE-8038603029D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938262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300EAA6-E991-48F8-9209-A999F600835D}" type="slidenum">
              <a:rPr lang="ru-RU" altLang="ru-RU">
                <a:latin typeface="Calibri" pitchFamily="34" charset="0"/>
              </a:rPr>
              <a:pPr/>
              <a:t>12</a:t>
            </a:fld>
            <a:endParaRPr lang="ru-RU" alt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68450" y="4454525"/>
            <a:ext cx="7573963" cy="952500"/>
          </a:xfrm>
          <a:prstGeom prst="rect">
            <a:avLst/>
          </a:prstGeom>
          <a:solidFill>
            <a:schemeClr val="bg2">
              <a:alpha val="50195"/>
            </a:schemeClr>
          </a:solidFill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kumimoji="1" lang="ru-RU" altLang="ru-RU" sz="240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415088"/>
            <a:ext cx="9142413" cy="441325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kumimoji="1" lang="ru-RU" altLang="ru-RU" sz="240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auto">
          <a:xfrm>
            <a:off x="7573963" y="5902325"/>
            <a:ext cx="1570037" cy="955675"/>
          </a:xfrm>
          <a:custGeom>
            <a:avLst/>
            <a:gdLst>
              <a:gd name="T0" fmla="*/ 2147483646 w 989"/>
              <a:gd name="T1" fmla="*/ 0 h 602"/>
              <a:gd name="T2" fmla="*/ 2147483646 w 989"/>
              <a:gd name="T3" fmla="*/ 2147483646 h 602"/>
              <a:gd name="T4" fmla="*/ 2147483646 w 989"/>
              <a:gd name="T5" fmla="*/ 2147483646 h 602"/>
              <a:gd name="T6" fmla="*/ 0 w 989"/>
              <a:gd name="T7" fmla="*/ 2147483646 h 602"/>
              <a:gd name="T8" fmla="*/ 2147483646 w 989"/>
              <a:gd name="T9" fmla="*/ 0 h 6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9" h="602">
                <a:moveTo>
                  <a:pt x="243" y="0"/>
                </a:moveTo>
                <a:lnTo>
                  <a:pt x="988" y="346"/>
                </a:lnTo>
                <a:lnTo>
                  <a:pt x="953" y="600"/>
                </a:lnTo>
                <a:lnTo>
                  <a:pt x="0" y="601"/>
                </a:lnTo>
                <a:lnTo>
                  <a:pt x="243" y="0"/>
                </a:lnTo>
              </a:path>
            </a:pathLst>
          </a:cu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7575550" y="6176963"/>
            <a:ext cx="1568450" cy="681037"/>
          </a:xfrm>
          <a:custGeom>
            <a:avLst/>
            <a:gdLst>
              <a:gd name="T0" fmla="*/ 0 w 988"/>
              <a:gd name="T1" fmla="*/ 2147483646 h 429"/>
              <a:gd name="T2" fmla="*/ 2147483646 w 988"/>
              <a:gd name="T3" fmla="*/ 0 h 429"/>
              <a:gd name="T4" fmla="*/ 2147483646 w 988"/>
              <a:gd name="T5" fmla="*/ 2147483646 h 429"/>
              <a:gd name="T6" fmla="*/ 2147483646 w 988"/>
              <a:gd name="T7" fmla="*/ 2147483646 h 429"/>
              <a:gd name="T8" fmla="*/ 0 w 988"/>
              <a:gd name="T9" fmla="*/ 2147483646 h 4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8" h="429">
                <a:moveTo>
                  <a:pt x="0" y="428"/>
                </a:moveTo>
                <a:lnTo>
                  <a:pt x="427" y="0"/>
                </a:lnTo>
                <a:lnTo>
                  <a:pt x="987" y="219"/>
                </a:lnTo>
                <a:lnTo>
                  <a:pt x="987" y="428"/>
                </a:lnTo>
                <a:lnTo>
                  <a:pt x="0" y="428"/>
                </a:lnTo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2413" cy="12954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kumimoji="1" lang="ru-RU" altLang="ru-RU" sz="240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0" y="0"/>
            <a:ext cx="2211388" cy="6858000"/>
          </a:xfrm>
          <a:custGeom>
            <a:avLst/>
            <a:gdLst>
              <a:gd name="T0" fmla="*/ 0 w 1393"/>
              <a:gd name="T1" fmla="*/ 0 h 4320"/>
              <a:gd name="T2" fmla="*/ 2147483646 w 1393"/>
              <a:gd name="T3" fmla="*/ 2147483646 h 4320"/>
              <a:gd name="T4" fmla="*/ 2147483646 w 1393"/>
              <a:gd name="T5" fmla="*/ 2147483646 h 4320"/>
              <a:gd name="T6" fmla="*/ 0 w 1393"/>
              <a:gd name="T7" fmla="*/ 2147483646 h 4320"/>
              <a:gd name="T8" fmla="*/ 0 w 1393"/>
              <a:gd name="T9" fmla="*/ 0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93" h="4320">
                <a:moveTo>
                  <a:pt x="0" y="0"/>
                </a:moveTo>
                <a:lnTo>
                  <a:pt x="1392" y="240"/>
                </a:lnTo>
                <a:lnTo>
                  <a:pt x="288" y="4319"/>
                </a:lnTo>
                <a:lnTo>
                  <a:pt x="0" y="4319"/>
                </a:lnTo>
                <a:lnTo>
                  <a:pt x="0" y="0"/>
                </a:lnTo>
              </a:path>
            </a:pathLst>
          </a:cu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3175" y="-15875"/>
            <a:ext cx="1522413" cy="6873875"/>
          </a:xfrm>
          <a:custGeom>
            <a:avLst/>
            <a:gdLst>
              <a:gd name="T0" fmla="*/ 0 w 959"/>
              <a:gd name="T1" fmla="*/ 0 h 4330"/>
              <a:gd name="T2" fmla="*/ 2147483646 w 959"/>
              <a:gd name="T3" fmla="*/ 2147483646 h 4330"/>
              <a:gd name="T4" fmla="*/ 2147483646 w 959"/>
              <a:gd name="T5" fmla="*/ 2147483646 h 4330"/>
              <a:gd name="T6" fmla="*/ 0 w 959"/>
              <a:gd name="T7" fmla="*/ 2147483646 h 4330"/>
              <a:gd name="T8" fmla="*/ 0 w 959"/>
              <a:gd name="T9" fmla="*/ 0 h 43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59" h="4330">
                <a:moveTo>
                  <a:pt x="0" y="0"/>
                </a:moveTo>
                <a:lnTo>
                  <a:pt x="958" y="346"/>
                </a:lnTo>
                <a:lnTo>
                  <a:pt x="286" y="4329"/>
                </a:lnTo>
                <a:lnTo>
                  <a:pt x="0" y="4329"/>
                </a:lnTo>
                <a:lnTo>
                  <a:pt x="0" y="0"/>
                </a:lnTo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81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00200" y="4495800"/>
            <a:ext cx="6781800" cy="9144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 anchor="ctr"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772400" y="6415088"/>
            <a:ext cx="1371600" cy="423862"/>
          </a:xfrm>
        </p:spPr>
        <p:txBody>
          <a:bodyPr/>
          <a:lstStyle>
            <a:lvl1pPr>
              <a:defRPr/>
            </a:lvl1pPr>
          </a:lstStyle>
          <a:p>
            <a:fld id="{BCC7FA8E-D26F-455D-8463-2C2692EF9349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FFA2D2B-24DB-4B87-8C8C-3AFEC6860D44}" type="datetime1">
              <a:rPr lang="ru-RU"/>
              <a:pPr>
                <a:defRPr/>
              </a:pPr>
              <a:t>05.09.2024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761949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C5D55CD-A259-4B57-853C-95D6F6AE4935}" type="datetime1">
              <a:rPr lang="ru-RU"/>
              <a:pPr>
                <a:defRPr/>
              </a:pPr>
              <a:t>05.09.2024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9440A8-0E44-40B6-AAFF-823F356A9F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19280211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69163" y="0"/>
            <a:ext cx="1716087" cy="60785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17725" y="0"/>
            <a:ext cx="4999038" cy="60785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064CDF0-B878-41DA-B139-2EAB7D66DA19}" type="datetime1">
              <a:rPr lang="ru-RU"/>
              <a:pPr>
                <a:defRPr/>
              </a:pPr>
              <a:t>05.09.2024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9CC26-B307-4433-BEAD-4EC0C57A58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31136024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78A93C5-64A7-43E6-A9B9-9DD0656B1920}" type="datetime1">
              <a:rPr lang="ru-RU"/>
              <a:pPr>
                <a:defRPr/>
              </a:pPr>
              <a:t>05.09.2024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E8978-A3B5-4B7B-8A0F-E9360DF5D7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20165760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0633B0B-89D1-4665-89DF-384E0E392083}" type="datetime1">
              <a:rPr lang="ru-RU"/>
              <a:pPr>
                <a:defRPr/>
              </a:pPr>
              <a:t>05.09.2024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519EAE-3D0C-429F-9F84-3EEBA1E68A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52090214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09800" y="1927225"/>
            <a:ext cx="3311525" cy="4151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73725" y="1927225"/>
            <a:ext cx="3311525" cy="4151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5C89441-706E-4975-8051-DD0C791B7BEF}" type="datetime1">
              <a:rPr lang="ru-RU"/>
              <a:pPr>
                <a:defRPr/>
              </a:pPr>
              <a:t>05.09.2024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D2D449-A6C2-4262-8CAD-A065343EBA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83803650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24FA110-6C81-47EC-A1FF-176411A8448F}" type="datetime1">
              <a:rPr lang="ru-RU"/>
              <a:pPr>
                <a:defRPr/>
              </a:pPr>
              <a:t>05.09.2024</a:t>
            </a:fld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DD1B2-6E49-4669-9647-F4AE5D6425A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16854827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9181466-0D02-4C13-9D47-05D134C144C8}" type="datetime1">
              <a:rPr lang="ru-RU"/>
              <a:pPr>
                <a:defRPr/>
              </a:pPr>
              <a:t>05.09.2024</a:t>
            </a:fld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591C11-3880-4769-BCEB-761661DFA6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7957339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32E9819-6DC7-4E86-9414-830D65709946}" type="datetime1">
              <a:rPr lang="ru-RU"/>
              <a:pPr>
                <a:defRPr/>
              </a:pPr>
              <a:t>05.09.2024</a:t>
            </a:fld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1F8386-1626-4FE8-83F3-71143E38AEA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75106203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41AD7E1-5503-4CD7-9EAD-176425FD2C04}" type="datetime1">
              <a:rPr lang="ru-RU"/>
              <a:pPr>
                <a:defRPr/>
              </a:pPr>
              <a:t>05.09.2024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3ED228-EA78-463B-99DE-B68389D723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77833589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D083955-C183-4FA7-993E-C9E326F00516}" type="datetime1">
              <a:rPr lang="ru-RU"/>
              <a:pPr>
                <a:defRPr/>
              </a:pPr>
              <a:t>05.09.2024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938603-B893-4C4F-9992-2162B84FC53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3746080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2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6415088"/>
            <a:ext cx="9142413" cy="441325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kumimoji="1" lang="ru-RU" altLang="ru-RU" sz="240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7" name="Freeform 3"/>
          <p:cNvSpPr>
            <a:spLocks/>
          </p:cNvSpPr>
          <p:nvPr/>
        </p:nvSpPr>
        <p:spPr bwMode="auto">
          <a:xfrm>
            <a:off x="7573963" y="5902325"/>
            <a:ext cx="1570037" cy="955675"/>
          </a:xfrm>
          <a:custGeom>
            <a:avLst/>
            <a:gdLst>
              <a:gd name="T0" fmla="*/ 2147483646 w 989"/>
              <a:gd name="T1" fmla="*/ 0 h 602"/>
              <a:gd name="T2" fmla="*/ 2147483646 w 989"/>
              <a:gd name="T3" fmla="*/ 2147483646 h 602"/>
              <a:gd name="T4" fmla="*/ 2147483646 w 989"/>
              <a:gd name="T5" fmla="*/ 2147483646 h 602"/>
              <a:gd name="T6" fmla="*/ 0 w 989"/>
              <a:gd name="T7" fmla="*/ 2147483646 h 602"/>
              <a:gd name="T8" fmla="*/ 2147483646 w 989"/>
              <a:gd name="T9" fmla="*/ 0 h 6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9" h="602">
                <a:moveTo>
                  <a:pt x="243" y="0"/>
                </a:moveTo>
                <a:lnTo>
                  <a:pt x="988" y="346"/>
                </a:lnTo>
                <a:lnTo>
                  <a:pt x="953" y="600"/>
                </a:lnTo>
                <a:lnTo>
                  <a:pt x="0" y="601"/>
                </a:lnTo>
                <a:lnTo>
                  <a:pt x="243" y="0"/>
                </a:lnTo>
              </a:path>
            </a:pathLst>
          </a:cu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8" name="Freeform 4"/>
          <p:cNvSpPr>
            <a:spLocks/>
          </p:cNvSpPr>
          <p:nvPr/>
        </p:nvSpPr>
        <p:spPr bwMode="auto">
          <a:xfrm>
            <a:off x="7575550" y="6176963"/>
            <a:ext cx="1568450" cy="681037"/>
          </a:xfrm>
          <a:custGeom>
            <a:avLst/>
            <a:gdLst>
              <a:gd name="T0" fmla="*/ 0 w 988"/>
              <a:gd name="T1" fmla="*/ 2147483646 h 429"/>
              <a:gd name="T2" fmla="*/ 2147483646 w 988"/>
              <a:gd name="T3" fmla="*/ 0 h 429"/>
              <a:gd name="T4" fmla="*/ 2147483646 w 988"/>
              <a:gd name="T5" fmla="*/ 2147483646 h 429"/>
              <a:gd name="T6" fmla="*/ 2147483646 w 988"/>
              <a:gd name="T7" fmla="*/ 2147483646 h 429"/>
              <a:gd name="T8" fmla="*/ 0 w 988"/>
              <a:gd name="T9" fmla="*/ 2147483646 h 4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8" h="429">
                <a:moveTo>
                  <a:pt x="0" y="428"/>
                </a:moveTo>
                <a:lnTo>
                  <a:pt x="427" y="0"/>
                </a:lnTo>
                <a:lnTo>
                  <a:pt x="987" y="219"/>
                </a:lnTo>
                <a:lnTo>
                  <a:pt x="987" y="428"/>
                </a:lnTo>
                <a:lnTo>
                  <a:pt x="0" y="428"/>
                </a:lnTo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2413" cy="12954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kumimoji="1" lang="ru-RU" altLang="ru-RU" sz="240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30" name="Freeform 6"/>
          <p:cNvSpPr>
            <a:spLocks/>
          </p:cNvSpPr>
          <p:nvPr/>
        </p:nvSpPr>
        <p:spPr bwMode="auto">
          <a:xfrm>
            <a:off x="0" y="0"/>
            <a:ext cx="2211388" cy="6858000"/>
          </a:xfrm>
          <a:custGeom>
            <a:avLst/>
            <a:gdLst>
              <a:gd name="T0" fmla="*/ 0 w 1393"/>
              <a:gd name="T1" fmla="*/ 0 h 4320"/>
              <a:gd name="T2" fmla="*/ 2147483646 w 1393"/>
              <a:gd name="T3" fmla="*/ 2147483646 h 4320"/>
              <a:gd name="T4" fmla="*/ 2147483646 w 1393"/>
              <a:gd name="T5" fmla="*/ 2147483646 h 4320"/>
              <a:gd name="T6" fmla="*/ 0 w 1393"/>
              <a:gd name="T7" fmla="*/ 2147483646 h 4320"/>
              <a:gd name="T8" fmla="*/ 0 w 1393"/>
              <a:gd name="T9" fmla="*/ 0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93" h="4320">
                <a:moveTo>
                  <a:pt x="0" y="0"/>
                </a:moveTo>
                <a:lnTo>
                  <a:pt x="1392" y="240"/>
                </a:lnTo>
                <a:lnTo>
                  <a:pt x="288" y="4319"/>
                </a:lnTo>
                <a:lnTo>
                  <a:pt x="0" y="4319"/>
                </a:lnTo>
                <a:lnTo>
                  <a:pt x="0" y="0"/>
                </a:lnTo>
              </a:path>
            </a:pathLst>
          </a:cu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79438" y="6415088"/>
            <a:ext cx="15938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CDBE112D-57A2-4D38-8B18-FD1340FF7A03}" type="datetime1">
              <a:rPr lang="ru-RU"/>
              <a:pPr>
                <a:defRPr/>
              </a:pPr>
              <a:t>05.09.2024</a:t>
            </a:fld>
            <a:endParaRPr lang="ru-RU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27263" y="6415088"/>
            <a:ext cx="5091112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117725" y="0"/>
            <a:ext cx="6867525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4" name="Freeform 10"/>
          <p:cNvSpPr>
            <a:spLocks/>
          </p:cNvSpPr>
          <p:nvPr/>
        </p:nvSpPr>
        <p:spPr bwMode="auto">
          <a:xfrm>
            <a:off x="0" y="-15875"/>
            <a:ext cx="1522413" cy="6873875"/>
          </a:xfrm>
          <a:custGeom>
            <a:avLst/>
            <a:gdLst>
              <a:gd name="T0" fmla="*/ 0 w 959"/>
              <a:gd name="T1" fmla="*/ 0 h 4330"/>
              <a:gd name="T2" fmla="*/ 2147483646 w 959"/>
              <a:gd name="T3" fmla="*/ 2147483646 h 4330"/>
              <a:gd name="T4" fmla="*/ 2147483646 w 959"/>
              <a:gd name="T5" fmla="*/ 2147483646 h 4330"/>
              <a:gd name="T6" fmla="*/ 0 w 959"/>
              <a:gd name="T7" fmla="*/ 2147483646 h 4330"/>
              <a:gd name="T8" fmla="*/ 0 w 959"/>
              <a:gd name="T9" fmla="*/ 0 h 43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59" h="4330">
                <a:moveTo>
                  <a:pt x="0" y="0"/>
                </a:moveTo>
                <a:lnTo>
                  <a:pt x="958" y="346"/>
                </a:lnTo>
                <a:lnTo>
                  <a:pt x="286" y="4329"/>
                </a:lnTo>
                <a:lnTo>
                  <a:pt x="0" y="4329"/>
                </a:lnTo>
                <a:lnTo>
                  <a:pt x="0" y="0"/>
                </a:lnTo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09800" y="1927225"/>
            <a:ext cx="6775450" cy="415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3213" y="6415088"/>
            <a:ext cx="969962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fld id="{CDB06E9F-9727-4EB2-9377-C33B3F69D49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u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88" y="0"/>
            <a:ext cx="6994525" cy="1422400"/>
          </a:xfrm>
        </p:spPr>
        <p:txBody>
          <a:bodyPr>
            <a:normAutofit fontScale="90000"/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ru-RU" sz="2700" dirty="0" smtClean="0">
                <a:solidFill>
                  <a:schemeClr val="tx1"/>
                </a:solidFill>
                <a:latin typeface="+mn-lt"/>
              </a:rPr>
              <a:t>   </a:t>
            </a:r>
            <a:br>
              <a:rPr lang="ru-RU" sz="2700" dirty="0" smtClean="0">
                <a:solidFill>
                  <a:schemeClr val="tx1"/>
                </a:solidFill>
                <a:latin typeface="+mn-lt"/>
              </a:rPr>
            </a:br>
            <a:r>
              <a:rPr lang="ru-RU" sz="27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+mn-lt"/>
              </a:rPr>
            </a:br>
            <a:r>
              <a:rPr lang="ru-RU" sz="27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+mn-lt"/>
              </a:rPr>
            </a:br>
            <a:r>
              <a:rPr lang="ru-RU" sz="27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+mn-lt"/>
              </a:rPr>
            </a:br>
            <a:r>
              <a:rPr lang="ru-RU" sz="27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+mn-lt"/>
              </a:rPr>
            </a:br>
            <a:r>
              <a:rPr lang="ru-RU" sz="2200" dirty="0" smtClean="0">
                <a:solidFill>
                  <a:srgbClr val="7030A0"/>
                </a:solidFill>
                <a:latin typeface="Georgia" pitchFamily="18" charset="0"/>
              </a:rPr>
              <a:t>   </a:t>
            </a: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</a:t>
            </a:r>
            <a:b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«Солнышко»</a:t>
            </a:r>
            <a:endParaRPr lang="ru-RU" sz="2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827088" y="1557338"/>
            <a:ext cx="7416800" cy="374491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b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Georgia" pitchFamily="18" charset="0"/>
              </a:rPr>
              <a:t>Педагогический совет № 1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b="1" dirty="0" smtClean="0">
                <a:solidFill>
                  <a:srgbClr val="C00000"/>
                </a:solidFill>
                <a:latin typeface="Georgia" pitchFamily="18" charset="0"/>
              </a:rPr>
              <a:t>(</a:t>
            </a:r>
            <a:r>
              <a:rPr lang="ru-RU" altLang="ru-RU" sz="1600" b="1" dirty="0" smtClean="0">
                <a:solidFill>
                  <a:srgbClr val="C00000"/>
                </a:solidFill>
                <a:latin typeface="Georgia" pitchFamily="18" charset="0"/>
              </a:rPr>
              <a:t>установочный)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3600" b="1" dirty="0" smtClean="0">
                <a:solidFill>
                  <a:srgbClr val="C00000"/>
                </a:solidFill>
                <a:latin typeface="Georgia" pitchFamily="18" charset="0"/>
              </a:rPr>
              <a:t>«</a:t>
            </a:r>
            <a:r>
              <a:rPr lang="ru-RU" altLang="ru-RU" sz="2800" b="1" dirty="0" smtClean="0">
                <a:solidFill>
                  <a:srgbClr val="C00000"/>
                </a:solidFill>
                <a:cs typeface="Times New Roman" pitchFamily="18" charset="0"/>
              </a:rPr>
              <a:t>Организация работы ДОУ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2800" b="1" dirty="0" smtClean="0">
                <a:solidFill>
                  <a:srgbClr val="C00000"/>
                </a:solidFill>
                <a:cs typeface="Times New Roman" pitchFamily="18" charset="0"/>
              </a:rPr>
              <a:t>на 2024–2025 учебный год»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2000" b="1" dirty="0" smtClean="0">
                <a:solidFill>
                  <a:srgbClr val="002060"/>
                </a:solidFill>
                <a:cs typeface="Times New Roman" pitchFamily="18" charset="0"/>
              </a:rPr>
              <a:t>Форма организации - деловая встреча</a:t>
            </a:r>
          </a:p>
          <a:p>
            <a:pPr algn="ctr" eaLnBrk="1" hangingPunct="1">
              <a:buFont typeface="Wingdings 2" pitchFamily="18" charset="2"/>
              <a:buNone/>
            </a:pPr>
            <a:endParaRPr lang="ru-RU" altLang="ru-RU" sz="2000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altLang="ru-RU" sz="1800" b="1" dirty="0" smtClean="0">
              <a:solidFill>
                <a:srgbClr val="7030A0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altLang="ru-RU" sz="1800" b="1" dirty="0" smtClean="0">
              <a:solidFill>
                <a:srgbClr val="7030A0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altLang="ru-RU" sz="1800" b="1" dirty="0" smtClean="0">
              <a:solidFill>
                <a:srgbClr val="7030A0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altLang="ru-RU" sz="1800" b="1" dirty="0" smtClean="0">
              <a:solidFill>
                <a:srgbClr val="7030A0"/>
              </a:solidFill>
            </a:endParaRPr>
          </a:p>
        </p:txBody>
      </p:sp>
      <p:pic>
        <p:nvPicPr>
          <p:cNvPr id="13317" name="Рисунок 5" descr="Изображение для плейка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6994052">
            <a:off x="-128588" y="200026"/>
            <a:ext cx="20097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Рисунок 6" descr="Изображение для плейка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8204780">
            <a:off x="3175" y="4652963"/>
            <a:ext cx="20097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Рисунок 7" descr="Изображение для плейка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9875579">
            <a:off x="147638" y="2449513"/>
            <a:ext cx="1763712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Рисунок 8" descr="Изображение для плейкас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076325"/>
            <a:ext cx="2574925" cy="289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1507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571604" y="4429132"/>
            <a:ext cx="7429552" cy="1000132"/>
          </a:xfrm>
          <a:ln w="9525"/>
          <a:extLst>
            <a:ext uri="{91240B29-F687-4F45-9708-019B960494DF}">
              <a14:hiddenLine xmlns=""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b="1" dirty="0" smtClean="0">
                <a:solidFill>
                  <a:srgbClr val="FF0000"/>
                </a:solidFill>
              </a:rPr>
              <a:t>Отчет о летней оздоровительной работе в МАДОУ детский сад «Солнышко» с. Юмагузино</a:t>
            </a:r>
          </a:p>
        </p:txBody>
      </p:sp>
      <p:pic>
        <p:nvPicPr>
          <p:cNvPr id="21508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2888"/>
            <a:ext cx="3924300" cy="391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https://sun9-77.userapi.com/impg/RwXnujjLi0nmVIwyAdKeRolfs4IraZQwm3wlaQ/dd8Qn9oUJ6o.jpg?size=1280x960&amp;quality=95&amp;sign=d62d72dbcdd12369bfc7711b2d3cdbe8&amp;type=album"/>
          <p:cNvPicPr>
            <a:picLocks noChangeAspect="1" noChangeArrowheads="1"/>
          </p:cNvPicPr>
          <p:nvPr/>
        </p:nvPicPr>
        <p:blipFill>
          <a:blip r:embed="rId3"/>
          <a:srcRect l="18060" t="35442" r="11627"/>
          <a:stretch>
            <a:fillRect/>
          </a:stretch>
        </p:blipFill>
        <p:spPr bwMode="auto">
          <a:xfrm>
            <a:off x="2357422" y="1071547"/>
            <a:ext cx="4875884" cy="335758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428625" y="1000125"/>
            <a:ext cx="8556625" cy="50784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mtClean="0"/>
          </a:p>
          <a:p>
            <a:endParaRPr lang="ru-RU" altLang="ru-RU" smtClean="0"/>
          </a:p>
          <a:p>
            <a:endParaRPr lang="ru-RU" altLang="ru-RU" smtClean="0"/>
          </a:p>
          <a:p>
            <a:pPr algn="ctr"/>
            <a:r>
              <a:rPr lang="ru-RU" altLang="ru-RU" sz="4000" b="1" smtClean="0">
                <a:solidFill>
                  <a:srgbClr val="002060"/>
                </a:solidFill>
              </a:rPr>
              <a:t>Годовой план работы </a:t>
            </a:r>
          </a:p>
          <a:p>
            <a:pPr algn="ctr"/>
            <a:r>
              <a:rPr lang="ru-RU" altLang="ru-RU" sz="4000" b="1" smtClean="0">
                <a:solidFill>
                  <a:srgbClr val="002060"/>
                </a:solidFill>
              </a:rPr>
              <a:t>ДОУ </a:t>
            </a:r>
          </a:p>
          <a:p>
            <a:pPr algn="ctr"/>
            <a:r>
              <a:rPr lang="ru-RU" altLang="ru-RU" sz="4000" b="1" smtClean="0">
                <a:solidFill>
                  <a:srgbClr val="002060"/>
                </a:solidFill>
              </a:rPr>
              <a:t>на 2024-2025 учебный год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C6262F2-90B0-4460-BC7C-0CD2BED02D80}" type="slidenum">
              <a:rPr lang="ru-RU" altLang="ru-RU" sz="1400">
                <a:solidFill>
                  <a:srgbClr val="000000"/>
                </a:solidFill>
              </a:rPr>
              <a:pPr/>
              <a:t>11</a:t>
            </a:fld>
            <a:endParaRPr lang="ru-RU" altLang="ru-RU" sz="1400">
              <a:solidFill>
                <a:srgbClr val="000000"/>
              </a:solidFill>
            </a:endParaRPr>
          </a:p>
        </p:txBody>
      </p:sp>
      <p:pic>
        <p:nvPicPr>
          <p:cNvPr id="5" name="Рисунок 4" descr="Изображение для плейка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640065">
            <a:off x="5856288" y="509588"/>
            <a:ext cx="37115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i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87325" y="768350"/>
            <a:ext cx="8939213" cy="503238"/>
          </a:xfrm>
        </p:spPr>
        <p:txBody>
          <a:bodyPr/>
          <a:lstStyle/>
          <a:p>
            <a:pPr algn="ctr">
              <a:defRPr/>
            </a:pPr>
            <a:r>
              <a:rPr lang="ru-RU" altLang="ru-RU" sz="2400" b="1" dirty="0" smtClean="0"/>
              <a:t/>
            </a:r>
            <a:br>
              <a:rPr lang="ru-RU" altLang="ru-RU" sz="2400" b="1" dirty="0" smtClean="0"/>
            </a:br>
            <a:r>
              <a:rPr lang="ru-RU" altLang="ru-RU" sz="2400" b="1" dirty="0" smtClean="0"/>
              <a:t/>
            </a:r>
            <a:br>
              <a:rPr lang="ru-RU" altLang="ru-RU" sz="2400" b="1" dirty="0" smtClean="0"/>
            </a:br>
            <a:r>
              <a:rPr lang="ru-RU" altLang="ru-RU" sz="4000" b="1" dirty="0" smtClean="0">
                <a:solidFill>
                  <a:srgbClr val="C00000"/>
                </a:solidFill>
                <a:latin typeface="+mn-lt"/>
              </a:rPr>
              <a:t>ЦЕЛЬ:</a:t>
            </a:r>
            <a:r>
              <a:rPr lang="ru-RU" altLang="ru-RU" sz="40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altLang="ru-RU" sz="4000" dirty="0" smtClean="0">
                <a:solidFill>
                  <a:srgbClr val="C00000"/>
                </a:solidFill>
                <a:latin typeface="+mn-lt"/>
              </a:rPr>
            </a:br>
            <a:r>
              <a:rPr lang="ru-RU" altLang="ru-RU" sz="2000" b="1" dirty="0" smtClean="0">
                <a:solidFill>
                  <a:srgbClr val="C00000"/>
                </a:solidFill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</a:rPr>
            </a:br>
            <a:endParaRPr lang="ru-RU" altLang="ru-RU" sz="2000" b="1" dirty="0" smtClean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938" y="1142983"/>
            <a:ext cx="8281987" cy="5286413"/>
          </a:xfrm>
        </p:spPr>
        <p:txBody>
          <a:bodyPr/>
          <a:lstStyle/>
          <a:p>
            <a:pPr marL="0" indent="0" algn="just">
              <a:buFont typeface="Wingdings" pitchFamily="2" charset="2"/>
              <a:buNone/>
            </a:pPr>
            <a:r>
              <a:rPr lang="ru-RU" altLang="ru-RU" sz="1800" dirty="0" smtClean="0"/>
              <a:t>       </a:t>
            </a:r>
            <a:r>
              <a:rPr lang="ru-RU" b="1" dirty="0" smtClean="0"/>
              <a:t>Цель: </a:t>
            </a:r>
            <a:r>
              <a:rPr lang="ru-RU" dirty="0" smtClean="0"/>
              <a:t>Формирование образовательного и воспитательного процесса в ДОУ, для всестороннего развития каждого ребенка в период дошкольного детства с учетом возрастных и индивидуальных особенностей на основе духовно- нравственных ценностей российского народа, исторических и национально- культурных традиций. </a:t>
            </a:r>
          </a:p>
          <a:p>
            <a:pPr marL="0" indent="0" algn="just">
              <a:buNone/>
            </a:pPr>
            <a:r>
              <a:rPr lang="ru-RU" dirty="0" smtClean="0"/>
              <a:t>Обеспечение воспитания, обучения, присмотра, ухода и оздоровление детей;</a:t>
            </a:r>
          </a:p>
          <a:p>
            <a:pPr marL="0" indent="0" algn="just">
              <a:buNone/>
            </a:pPr>
            <a:r>
              <a:rPr lang="ru-RU" dirty="0" smtClean="0"/>
              <a:t> Охрана жизни и укрепление здоровья воспитанников;</a:t>
            </a:r>
          </a:p>
          <a:p>
            <a:pPr marL="0" indent="0" algn="just">
              <a:buNone/>
            </a:pPr>
            <a:r>
              <a:rPr lang="ru-RU" dirty="0" smtClean="0"/>
              <a:t>Обеспечение интеллектуального, личностного и физического развития воспитанников;</a:t>
            </a:r>
          </a:p>
          <a:p>
            <a:pPr marL="0" indent="0" algn="just">
              <a:buNone/>
            </a:pPr>
            <a:r>
              <a:rPr lang="ru-RU" dirty="0" smtClean="0"/>
              <a:t>Взаимодействие с семьей, для обеспечения полноценного развития ребенка.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Font typeface="Wingdings" pitchFamily="2" charset="2"/>
              <a:buNone/>
            </a:pPr>
            <a:endParaRPr lang="ru-RU" altLang="ru-RU" dirty="0" smtClean="0">
              <a:latin typeface="Georgia" pitchFamily="18" charset="0"/>
            </a:endParaRPr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6BBAC2E-9E39-4DFC-81B2-08CE55569D82}" type="slidenum">
              <a:rPr lang="ru-RU" altLang="ru-RU" sz="1400">
                <a:solidFill>
                  <a:srgbClr val="000000"/>
                </a:solidFill>
              </a:rPr>
              <a:pPr/>
              <a:t>12</a:t>
            </a:fld>
            <a:endParaRPr lang="ru-RU" altLang="ru-RU" sz="1400">
              <a:solidFill>
                <a:srgbClr val="000000"/>
              </a:solidFill>
            </a:endParaRPr>
          </a:p>
        </p:txBody>
      </p:sp>
      <p:pic>
        <p:nvPicPr>
          <p:cNvPr id="6" name="Рисунок 5" descr="Изображение для плейкас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631422">
            <a:off x="5427663" y="5087938"/>
            <a:ext cx="37115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0" grpId="1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143000"/>
            <a:ext cx="8786874" cy="5357834"/>
          </a:xfrm>
        </p:spPr>
        <p:txBody>
          <a:bodyPr/>
          <a:lstStyle/>
          <a:p>
            <a:r>
              <a:rPr lang="ru-RU" altLang="ru-RU" dirty="0" smtClean="0"/>
              <a:t> </a:t>
            </a:r>
            <a:r>
              <a:rPr lang="ru-RU" altLang="ru-RU" b="1" dirty="0" smtClean="0">
                <a:solidFill>
                  <a:srgbClr val="FF0000"/>
                </a:solidFill>
              </a:rPr>
              <a:t>Годовые задачи на 2024-2025 учебный год</a:t>
            </a:r>
          </a:p>
          <a:p>
            <a:pPr lvl="0"/>
            <a:r>
              <a:rPr lang="ru-RU" sz="2000" dirty="0" smtClean="0"/>
              <a:t>Повысить компетенции педагогических работников в вопросах применения ФОП дошкольного образования, через использование активных форм методической работы: обучающие семинары, открытые просмотры, мастер- классы, консультации.</a:t>
            </a:r>
          </a:p>
          <a:p>
            <a:pPr lvl="0"/>
            <a:r>
              <a:rPr lang="ru-RU" sz="2000" dirty="0" smtClean="0"/>
              <a:t>Создавать условия для формирования у дошкольников основ гражданственности, патриотических чувств и уважения к прошлому, настоящему и будущему на основе изучения традиций, художественной</a:t>
            </a:r>
          </a:p>
          <a:p>
            <a:r>
              <a:rPr lang="ru-RU" sz="2000" dirty="0" smtClean="0"/>
              <a:t>литературы, культурного наследия малой Родины в процессе реализации ФОП ДО.</a:t>
            </a:r>
          </a:p>
          <a:p>
            <a:pPr lvl="0"/>
            <a:r>
              <a:rPr lang="ru-RU" sz="2000" dirty="0" smtClean="0"/>
              <a:t>Совершенствовать работу по развитию речевых способностей детей в соответствии с ФОП ДО.</a:t>
            </a:r>
          </a:p>
          <a:p>
            <a:pPr lvl="0"/>
            <a:r>
              <a:rPr lang="ru-RU" sz="2000" dirty="0" smtClean="0"/>
              <a:t>Совершенствовать систему взаимодействия педагогов и родителей по приобщению дошкольников к здоровому образу жизни, сохранению и укреплению здоровья детей, обеспечению физической и психической безопасности, формированию основ безопасной жизнедеятельности.</a:t>
            </a:r>
          </a:p>
          <a:p>
            <a:pPr>
              <a:buNone/>
            </a:pPr>
            <a:endParaRPr lang="ru-RU" altLang="ru-RU" dirty="0" smtClean="0"/>
          </a:p>
          <a:p>
            <a:endParaRPr lang="ru-RU" altLang="ru-RU" sz="2800" dirty="0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C8D9656-75E7-43A1-8790-030513AB1851}" type="slidenum">
              <a:rPr lang="ru-RU" altLang="ru-RU" sz="1400">
                <a:solidFill>
                  <a:srgbClr val="000000"/>
                </a:solidFill>
              </a:rPr>
              <a:pPr/>
              <a:t>13</a:t>
            </a:fld>
            <a:endParaRPr lang="ru-RU" altLang="ru-RU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F8386-1626-4FE8-83F3-71143E38AEA5}" type="slidenum">
              <a:rPr lang="ru-RU" altLang="ru-RU" smtClean="0"/>
              <a:pPr/>
              <a:t>14</a:t>
            </a:fld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1285858"/>
            <a:ext cx="69294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Требования к РППС:</a:t>
            </a:r>
          </a:p>
          <a:p>
            <a:r>
              <a:rPr lang="ru-RU" dirty="0" smtClean="0"/>
              <a:t>Задача ДОУ - создать образовательное пространство, которое</a:t>
            </a:r>
          </a:p>
          <a:p>
            <a:r>
              <a:rPr lang="ru-RU" dirty="0" smtClean="0"/>
              <a:t>обеспечит единство РППС и содержательное общение взрослых и детей.</a:t>
            </a:r>
          </a:p>
          <a:p>
            <a:r>
              <a:rPr lang="ru-RU" dirty="0" smtClean="0"/>
              <a:t>При этом РППС должна соответствовать:</a:t>
            </a:r>
          </a:p>
          <a:p>
            <a:r>
              <a:rPr lang="ru-RU" dirty="0" smtClean="0"/>
              <a:t>- ФОП ДО и ФГОС ДО;</a:t>
            </a:r>
          </a:p>
          <a:p>
            <a:r>
              <a:rPr lang="ru-RU" dirty="0" smtClean="0"/>
              <a:t>- возрастным особенностям детей;</a:t>
            </a:r>
          </a:p>
          <a:p>
            <a:r>
              <a:rPr lang="ru-RU" dirty="0" smtClean="0"/>
              <a:t>- санитарно-эпидемиологическим правилам и нормам;</a:t>
            </a:r>
          </a:p>
          <a:p>
            <a:r>
              <a:rPr lang="ru-RU" dirty="0" smtClean="0"/>
              <a:t>- законодательству в сфере технического регулирования,</a:t>
            </a:r>
          </a:p>
          <a:p>
            <a:r>
              <a:rPr lang="ru-RU" dirty="0" smtClean="0"/>
              <a:t>стандартизации и оценки соответствия продукции, защиты прав</a:t>
            </a:r>
          </a:p>
          <a:p>
            <a:r>
              <a:rPr lang="ru-RU" dirty="0" smtClean="0"/>
              <a:t>потребителей.</a:t>
            </a:r>
            <a:endParaRPr lang="ru-RU" dirty="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57250" y="142875"/>
            <a:ext cx="7793038" cy="1008063"/>
          </a:xfrm>
        </p:spPr>
        <p:txBody>
          <a:bodyPr/>
          <a:lstStyle/>
          <a:p>
            <a:pPr algn="ctr">
              <a:defRPr/>
            </a:pPr>
            <a:r>
              <a:rPr lang="ru-RU" altLang="ru-RU" sz="2400" b="1" dirty="0" smtClean="0">
                <a:solidFill>
                  <a:srgbClr val="C00000"/>
                </a:solidFill>
                <a:latin typeface="+mn-lt"/>
                <a:cs typeface="Tahoma" panose="020B0604030504040204" pitchFamily="34" charset="0"/>
              </a:rPr>
              <a:t>Календарный учебный график</a:t>
            </a:r>
            <a:r>
              <a:rPr lang="ru-RU" altLang="ru-RU" sz="2400" dirty="0" smtClean="0">
                <a:solidFill>
                  <a:srgbClr val="C00000"/>
                </a:solidFill>
                <a:latin typeface="+mn-lt"/>
                <a:cs typeface="Tahoma" panose="020B0604030504040204" pitchFamily="34" charset="0"/>
              </a:rPr>
              <a:t/>
            </a:r>
            <a:br>
              <a:rPr lang="ru-RU" altLang="ru-RU" sz="2400" dirty="0" smtClean="0">
                <a:solidFill>
                  <a:srgbClr val="C00000"/>
                </a:solidFill>
                <a:latin typeface="+mn-lt"/>
                <a:cs typeface="Tahoma" panose="020B0604030504040204" pitchFamily="34" charset="0"/>
              </a:rPr>
            </a:br>
            <a:r>
              <a:rPr lang="ru-RU" altLang="ru-RU" sz="2400" dirty="0" smtClean="0">
                <a:solidFill>
                  <a:srgbClr val="C00000"/>
                </a:solidFill>
                <a:latin typeface="+mn-lt"/>
                <a:cs typeface="Tahoma" panose="020B0604030504040204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+mn-lt"/>
                <a:cs typeface="Tahoma" panose="020B0604030504040204" pitchFamily="34" charset="0"/>
              </a:rPr>
              <a:t>на 2024-2025 учебный год</a:t>
            </a:r>
            <a:r>
              <a:rPr lang="ru-RU" altLang="ru-RU" sz="24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altLang="ru-RU" sz="2400" dirty="0" smtClean="0">
                <a:solidFill>
                  <a:srgbClr val="C00000"/>
                </a:solidFill>
                <a:latin typeface="+mn-lt"/>
              </a:rPr>
            </a:br>
            <a:endParaRPr lang="ru-RU" altLang="ru-RU" sz="2400" dirty="0" smtClean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0" y="1412875"/>
            <a:ext cx="8709025" cy="51847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altLang="ru-RU" b="1" smtClean="0"/>
              <a:t>	</a:t>
            </a:r>
          </a:p>
          <a:p>
            <a:pPr>
              <a:buFont typeface="Wingdings" pitchFamily="2" charset="2"/>
              <a:buNone/>
            </a:pPr>
            <a:endParaRPr lang="ru-RU" alt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961FEC0-DDFC-43AB-9125-B0A8B903B2A0}" type="slidenum">
              <a:rPr lang="ru-RU" altLang="ru-RU" sz="1400">
                <a:solidFill>
                  <a:srgbClr val="000000"/>
                </a:solidFill>
              </a:rPr>
              <a:pPr/>
              <a:t>15</a:t>
            </a:fld>
            <a:endParaRPr lang="ru-RU" altLang="ru-RU" sz="1400">
              <a:solidFill>
                <a:srgbClr val="00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9388" y="981075"/>
          <a:ext cx="8785225" cy="5711519"/>
        </p:xfrm>
        <a:graphic>
          <a:graphicData uri="http://schemas.openxmlformats.org/drawingml/2006/table">
            <a:tbl>
              <a:tblPr/>
              <a:tblGrid>
                <a:gridCol w="2226006"/>
                <a:gridCol w="6559219"/>
              </a:tblGrid>
              <a:tr h="4907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Режим работы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Пятидневная рабочая неделя, с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08.00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18.00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часов.                                                       Выходные дни: суббота, воскресенье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Начало учебного года</a:t>
                      </a:r>
                      <a:endParaRPr lang="ru-RU" sz="14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02.09.2024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Окончание учебного года</a:t>
                      </a:r>
                      <a:endParaRPr lang="ru-RU" sz="14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31.05.2025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Сроки проведения зимних каникул</a:t>
                      </a:r>
                      <a:endParaRPr lang="ru-RU" sz="14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31.12.2024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09.01.2025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Летний оздоровительный период</a:t>
                      </a:r>
                      <a:endParaRPr lang="ru-RU" sz="14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01.06.2025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31.08.2025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Продолжительность                учебного года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недель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Сроки проведения мониторинга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01.09.2024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15.09.2024 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15.05.2025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31.05.2025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67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Нерабочие, праздничные дни, установленные законодательством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РФ, РБ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206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День народного единства и согласия 4 ноября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2024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г., 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Новогодние каникулы и Рождество с 1 по 8 января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2025г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., 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День защитника Отечества 23 февраля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2025г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.,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Международный женский день 8 марта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2025г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., 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Праздник весны и труда 1 мая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2025г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., 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День Победы 9 мая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2025г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., 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День России 12 июня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2025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Ураза-байрам, 30 марта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2025г., </a:t>
                      </a:r>
                      <a:endParaRPr lang="ru-RU" sz="1400" b="0" i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Курбан-байрам, 6 июня</a:t>
                      </a:r>
                      <a:r>
                        <a:rPr lang="ru-RU" sz="14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2025г., </a:t>
                      </a:r>
                      <a:endParaRPr lang="ru-RU" sz="1400" b="0" i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День Республики Башкортостан, 11 октября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2024 г.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70" marR="46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Расстановка кадров на 2024 - 2025 учебный год</a:t>
            </a:r>
            <a:endParaRPr lang="ru-RU" sz="20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611188" y="1412875"/>
          <a:ext cx="8281986" cy="4665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919"/>
                <a:gridCol w="3516632"/>
                <a:gridCol w="2070275"/>
                <a:gridCol w="2071160"/>
              </a:tblGrid>
              <a:tr h="7366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№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п/п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Возрастная группа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Возраст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Воспитатель</a:t>
                      </a:r>
                      <a:endParaRPr lang="ru-RU" sz="1100" b="1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/подменный воспитатель/</a:t>
                      </a:r>
                      <a:endParaRPr lang="ru-RU" sz="11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</a:tr>
              <a:tr h="9822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1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1 младшая группа «Капелька»</a:t>
                      </a:r>
                      <a:endParaRPr lang="ru-RU" sz="11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2-3 года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Оганесян А.Г.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/Кожевникова Е.Н./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</a:tr>
              <a:tr h="9822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1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Разновозрастная группа «Жемчужинка»</a:t>
                      </a:r>
                      <a:endParaRPr lang="ru-RU" sz="11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3-5 лет</a:t>
                      </a:r>
                      <a:endParaRPr lang="ru-RU" sz="11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Лошкарева У.С.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/Кожевникова Е.Н./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</a:tr>
              <a:tr h="12278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1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Старшая группа «Совята»</a:t>
                      </a:r>
                      <a:endParaRPr lang="ru-RU" sz="11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5-6 лет</a:t>
                      </a:r>
                      <a:endParaRPr lang="ru-RU" sz="11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Фахртдинова</a:t>
                      </a: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 М.А.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/Кожевникова Е.Н./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</a:tr>
              <a:tr h="7366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1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Подготовительная к школе группа «Звездочка»</a:t>
                      </a:r>
                      <a:endParaRPr lang="ru-RU" sz="11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</a:rPr>
                        <a:t>6-7 лет</a:t>
                      </a:r>
                      <a:endParaRPr lang="ru-RU" sz="11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Ощепкова О.В.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/Кожевникова Е.Н./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641" marR="65641" marT="0" marB="0"/>
                </a:tc>
              </a:tr>
            </a:tbl>
          </a:graphicData>
        </a:graphic>
      </p:graphicFrame>
      <p:sp>
        <p:nvSpPr>
          <p:cNvPr id="2768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6FC923B-18FE-4CD1-A6C5-3594D8285795}" type="slidenum">
              <a:rPr lang="ru-RU" altLang="ru-RU" sz="1400">
                <a:solidFill>
                  <a:srgbClr val="000000"/>
                </a:solidFill>
              </a:rPr>
              <a:pPr/>
              <a:t>16</a:t>
            </a:fld>
            <a:endParaRPr lang="ru-RU" altLang="ru-RU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38150" y="260350"/>
            <a:ext cx="8013700" cy="773113"/>
          </a:xfrm>
        </p:spPr>
        <p:txBody>
          <a:bodyPr/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C00000"/>
                </a:solidFill>
                <a:latin typeface="Georgia" pitchFamily="18" charset="0"/>
                <a:cs typeface="Tahoma" panose="020B0604030504040204" pitchFamily="34" charset="0"/>
              </a:rPr>
              <a:t>ПЕДАГОГИЧЕСКИЕ СОВЕТЫ</a:t>
            </a:r>
            <a:r>
              <a:rPr lang="ru-RU" altLang="ru-RU" sz="200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+mn-lt"/>
              </a:rPr>
            </a:br>
            <a:endParaRPr lang="ru-RU" altLang="ru-RU" sz="2000" dirty="0" smtClean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684213" y="938213"/>
            <a:ext cx="7991475" cy="5689600"/>
          </a:xfrm>
        </p:spPr>
        <p:txBody>
          <a:bodyPr/>
          <a:lstStyle/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000" b="1" u="sng" dirty="0" smtClean="0">
                <a:solidFill>
                  <a:srgbClr val="002060"/>
                </a:solidFill>
                <a:latin typeface="Georgia" pitchFamily="18" charset="0"/>
              </a:rPr>
              <a:t>Установочный </a:t>
            </a:r>
            <a:r>
              <a:rPr lang="ru-RU" altLang="ru-RU" sz="2000" b="1" dirty="0" smtClean="0">
                <a:solidFill>
                  <a:srgbClr val="002060"/>
                </a:solidFill>
                <a:latin typeface="Georgia" pitchFamily="18" charset="0"/>
              </a:rPr>
              <a:t>  № 1      август 2024 г.</a:t>
            </a:r>
            <a:endParaRPr lang="ru-RU" altLang="ru-RU" sz="2000" dirty="0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cs typeface="Times New Roman" pitchFamily="18" charset="0"/>
              </a:rPr>
              <a:t>Тема:«Организация работы ДОУ на 2024–2025 учебный год»</a:t>
            </a:r>
          </a:p>
          <a:p>
            <a:pPr>
              <a:buFont typeface="Wingdings" pitchFamily="2" charset="2"/>
              <a:buNone/>
            </a:pPr>
            <a:endParaRPr lang="ru-RU" altLang="ru-RU" sz="20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000" b="1" dirty="0" smtClean="0">
                <a:solidFill>
                  <a:srgbClr val="002060"/>
                </a:solidFill>
              </a:rPr>
              <a:t>Декабрь  2024 г.</a:t>
            </a:r>
            <a:r>
              <a:rPr lang="ru-RU" altLang="ru-RU" sz="2000" dirty="0" smtClean="0">
                <a:solidFill>
                  <a:srgbClr val="002060"/>
                </a:solidFill>
              </a:rPr>
              <a:t> </a:t>
            </a:r>
            <a:endParaRPr lang="ru-RU" alt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№ </a:t>
            </a:r>
            <a:r>
              <a:rPr lang="ru-RU" sz="1800" b="1" dirty="0" smtClean="0">
                <a:solidFill>
                  <a:srgbClr val="002060"/>
                </a:solidFill>
              </a:rPr>
              <a:t>2 Тема: «Формирование нравственно- патриотического потенциала дошкольников через знакомство с историей родного края». </a:t>
            </a:r>
            <a:endParaRPr lang="ru-RU" sz="1800" dirty="0" smtClean="0">
              <a:solidFill>
                <a:srgbClr val="002060"/>
              </a:solidFill>
            </a:endParaRP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endParaRPr lang="ru-RU" altLang="ru-RU" sz="2000" b="1" dirty="0" smtClean="0">
              <a:solidFill>
                <a:srgbClr val="002060"/>
              </a:solidFill>
            </a:endParaRP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000" b="1" dirty="0" smtClean="0">
                <a:solidFill>
                  <a:srgbClr val="002060"/>
                </a:solidFill>
              </a:rPr>
              <a:t>Март  2025 г. № 3</a:t>
            </a:r>
            <a:endParaRPr lang="ru-RU" altLang="ru-RU" sz="20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Тема: </a:t>
            </a:r>
            <a:r>
              <a:rPr lang="ru-RU" sz="1800" b="1" dirty="0" smtClean="0">
                <a:solidFill>
                  <a:srgbClr val="002060"/>
                </a:solidFill>
              </a:rPr>
              <a:t>«Использование педагогической технологии-мнемотехники в речевом развитии дошкольников»</a:t>
            </a:r>
            <a:endParaRPr lang="ru-RU" sz="1800" dirty="0" smtClean="0">
              <a:solidFill>
                <a:srgbClr val="002060"/>
              </a:solidFill>
            </a:endParaRPr>
          </a:p>
          <a:p>
            <a:pPr algn="just">
              <a:spcBef>
                <a:spcPct val="0"/>
              </a:spcBef>
              <a:buClr>
                <a:srgbClr val="99CCFF"/>
              </a:buClr>
              <a:buFont typeface="Wingdings" pitchFamily="2" charset="2"/>
              <a:buNone/>
            </a:pPr>
            <a:endParaRPr lang="ru-RU" altLang="ru-RU" sz="2000" b="1" u="sng" dirty="0" smtClean="0">
              <a:solidFill>
                <a:srgbClr val="002060"/>
              </a:solidFill>
            </a:endParaRPr>
          </a:p>
          <a:p>
            <a:pPr algn="just">
              <a:spcBef>
                <a:spcPct val="0"/>
              </a:spcBef>
              <a:buClr>
                <a:srgbClr val="99CCFF"/>
              </a:buClr>
              <a:buFont typeface="Wingdings" pitchFamily="2" charset="2"/>
              <a:buNone/>
            </a:pPr>
            <a:r>
              <a:rPr lang="ru-RU" altLang="ru-RU" sz="2000" b="1" dirty="0" smtClean="0">
                <a:solidFill>
                  <a:srgbClr val="002060"/>
                </a:solidFill>
              </a:rPr>
              <a:t>Май 2025 г. №4 ИТОГОВЫЙ</a:t>
            </a:r>
            <a:endParaRPr lang="ru-RU" altLang="ru-RU" sz="20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Тема</a:t>
            </a:r>
            <a:r>
              <a:rPr lang="ru-RU" sz="1800" b="1" dirty="0" smtClean="0">
                <a:solidFill>
                  <a:srgbClr val="002060"/>
                </a:solidFill>
              </a:rPr>
              <a:t>: «Анализ воспитательно-образовательной работы ДОУ за 2024-2024 учебный год»</a:t>
            </a:r>
            <a:endParaRPr lang="ru-RU" sz="1800" dirty="0" smtClean="0">
              <a:solidFill>
                <a:srgbClr val="002060"/>
              </a:solidFill>
            </a:endParaRPr>
          </a:p>
          <a:p>
            <a:pPr algn="just">
              <a:spcBef>
                <a:spcPct val="0"/>
              </a:spcBef>
              <a:buClr>
                <a:srgbClr val="99CCFF"/>
              </a:buClr>
              <a:buFont typeface="Wingdings" pitchFamily="2" charset="2"/>
              <a:buNone/>
            </a:pPr>
            <a:endParaRPr lang="ru-RU" altLang="ru-RU" sz="1800" b="1" dirty="0" smtClean="0">
              <a:latin typeface="Georgia" pitchFamily="18" charset="0"/>
            </a:endParaRPr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90097B3-275C-45D3-A764-224EF9EC9193}" type="slidenum">
              <a:rPr lang="ru-RU" altLang="ru-RU" sz="1400">
                <a:solidFill>
                  <a:srgbClr val="000000"/>
                </a:solidFill>
              </a:rPr>
              <a:pPr/>
              <a:t>17</a:t>
            </a:fld>
            <a:endParaRPr lang="ru-RU" altLang="ru-RU" sz="1400">
              <a:solidFill>
                <a:srgbClr val="000000"/>
              </a:solidFill>
            </a:endParaRPr>
          </a:p>
        </p:txBody>
      </p:sp>
      <p:pic>
        <p:nvPicPr>
          <p:cNvPr id="26629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850" y="5013325"/>
            <a:ext cx="2035175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2000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363" y="836613"/>
            <a:ext cx="8734425" cy="620712"/>
          </a:xfrm>
        </p:spPr>
        <p:txBody>
          <a:bodyPr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+mn-lt"/>
              </a:rPr>
              <a:t>Творческие конкурсы, выставки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для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детей и родителей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6A1D1D8-7376-4A93-B8D4-4F545009FE84}" type="slidenum">
              <a:rPr lang="ru-RU" altLang="ru-RU" sz="1400">
                <a:solidFill>
                  <a:srgbClr val="000000"/>
                </a:solidFill>
              </a:rPr>
              <a:pPr/>
              <a:t>18</a:t>
            </a:fld>
            <a:endParaRPr lang="ru-RU" altLang="ru-RU" sz="1400">
              <a:solidFill>
                <a:srgbClr val="0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850" y="1052513"/>
          <a:ext cx="8604250" cy="5524503"/>
        </p:xfrm>
        <a:graphic>
          <a:graphicData uri="http://schemas.openxmlformats.org/drawingml/2006/table">
            <a:tbl>
              <a:tblPr/>
              <a:tblGrid>
                <a:gridCol w="519222"/>
                <a:gridCol w="5248695"/>
                <a:gridCol w="1573069"/>
                <a:gridCol w="1263264"/>
              </a:tblGrid>
              <a:tr h="452286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30"/>
                        </a:spcAft>
                      </a:pP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3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Наименование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3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Срок</a:t>
                      </a:r>
                      <a:endParaRPr lang="ru-RU" sz="11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3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Ответственный</a:t>
                      </a:r>
                      <a:endParaRPr lang="ru-RU" sz="11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483794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1</a:t>
                      </a: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ahoma"/>
                        </a:rPr>
                        <a:t>Смотр готовности групп к началу учебного года:</a:t>
                      </a:r>
                    </a:p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ahoma"/>
                        </a:rPr>
                        <a:t>«Детский сад - дом радости» «Лучшая группа – 2024» 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Сентябрь</a:t>
                      </a: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Ст. воспитатель</a:t>
                      </a:r>
                    </a:p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Воспитатели</a:t>
                      </a: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314341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2</a:t>
                      </a: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Конкурс</a:t>
                      </a:r>
                      <a:r>
                        <a:rPr lang="ru-RU" sz="1100" b="1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 рисунков «Осеняя палитра»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Сентябрь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Воспитатели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485094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3</a:t>
                      </a: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ahoma"/>
                        </a:rPr>
                        <a:t>Конкурс детских </a:t>
                      </a: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ahoma"/>
                        </a:rPr>
                        <a:t>мини-проектов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Октябрь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Ст</a:t>
                      </a:r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. </a:t>
                      </a:r>
                      <a:r>
                        <a:rPr lang="en-US" sz="11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воспитатель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Воспитатели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480820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4</a:t>
                      </a: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Конкурс чтецов к Дню пожилого человека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Октябрь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Ст</a:t>
                      </a:r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. </a:t>
                      </a:r>
                      <a:r>
                        <a:rPr lang="en-US" sz="11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воспитатель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Воспитатели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480820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5</a:t>
                      </a: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ahoma"/>
                        </a:rPr>
                        <a:t>Смотр-конкурс «Лучший центр физической культуры»</a:t>
                      </a:r>
                    </a:p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Ноябрь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Ст</a:t>
                      </a:r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. </a:t>
                      </a:r>
                      <a:r>
                        <a:rPr lang="en-US" sz="11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воспитатель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Воспитатели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692445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6</a:t>
                      </a: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Фотоконкурс</a:t>
                      </a:r>
                      <a:r>
                        <a:rPr lang="ru-RU" sz="1100" b="1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 «Отдыхаем всей семьей»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Ноябрь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Ст</a:t>
                      </a:r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. </a:t>
                      </a:r>
                      <a:r>
                        <a:rPr lang="en-US" sz="11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воспитатель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Воспитатели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480819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7</a:t>
                      </a: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ahoma"/>
                        </a:rPr>
                        <a:t>Смотр-конкурс «Удиви Деда Мороза»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Декабрь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Воспитатели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692445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8</a:t>
                      </a: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ahoma"/>
                        </a:rPr>
                        <a:t>Смотр-конкурс «Авторские игры по ознакомлению детей старшего дошкольного возраста с понятием «благотворительность», «добро».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Февраль</a:t>
                      </a:r>
                      <a:endParaRPr lang="ru-RU" sz="11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Ст</a:t>
                      </a:r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. </a:t>
                      </a:r>
                      <a:r>
                        <a:rPr lang="en-US" sz="11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воспитатель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Воспитатели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480820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9</a:t>
                      </a: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ahoma"/>
                        </a:rPr>
                        <a:t>Конкурс проектов «Огород на окне»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Апрель</a:t>
                      </a:r>
                      <a:endParaRPr lang="ru-RU" sz="11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Воспитатели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480819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10</a:t>
                      </a: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ahoma"/>
                        </a:rPr>
                        <a:t>Смотр-конкурс игровых площадок к летнему оздоровительному сезону.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Май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ahoma"/>
                        </a:rPr>
                        <a:t>Воспитатели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47624" marR="47624" marT="47624" marB="4762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71554">
            <a:off x="-58816" y="-629596"/>
            <a:ext cx="2289176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2714625" y="214313"/>
            <a:ext cx="6867525" cy="1211262"/>
          </a:xfrm>
        </p:spPr>
        <p:txBody>
          <a:bodyPr/>
          <a:lstStyle/>
          <a:p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ОТКРЫТЫЕ ПРОСМОТРЫ 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ООД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altLang="ru-RU" dirty="0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ru-RU" altLang="ru-RU" sz="1400">
              <a:solidFill>
                <a:srgbClr val="0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6" y="1857364"/>
          <a:ext cx="8353425" cy="3389328"/>
        </p:xfrm>
        <a:graphic>
          <a:graphicData uri="http://schemas.openxmlformats.org/drawingml/2006/table">
            <a:tbl>
              <a:tblPr/>
              <a:tblGrid>
                <a:gridCol w="4605338"/>
                <a:gridCol w="2522537"/>
                <a:gridCol w="1225550"/>
              </a:tblGrid>
              <a:tr h="1058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Тема, содержание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Ответственные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Срок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2330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Открытые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ООД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по плану воспитательной работы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Воспитатели всех возрастных групп</a:t>
                      </a: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</a:tbl>
          </a:graphicData>
        </a:graphic>
      </p:graphicFrame>
      <p:pic>
        <p:nvPicPr>
          <p:cNvPr id="32799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66334">
            <a:off x="-647143" y="-1042658"/>
            <a:ext cx="3011488" cy="287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2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8985250" cy="1065213"/>
          </a:xfrm>
        </p:spPr>
        <p:txBody>
          <a:bodyPr/>
          <a:lstStyle/>
          <a:p>
            <a:pPr algn="ctr"/>
            <a:r>
              <a:rPr lang="ru-RU" altLang="ru-RU" sz="4400" b="1" smtClean="0">
                <a:solidFill>
                  <a:srgbClr val="FF0000"/>
                </a:solidFill>
                <a:latin typeface="Georgia" pitchFamily="18" charset="0"/>
              </a:rPr>
              <a:t>Уважаемые коллеги!</a:t>
            </a:r>
          </a:p>
        </p:txBody>
      </p:sp>
      <p:pic>
        <p:nvPicPr>
          <p:cNvPr id="15363" name="Рисунок 4" descr="1027_dobro_pozhalovat_yark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1285860"/>
            <a:ext cx="8316912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0" y="5532609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C0000"/>
                </a:solidFill>
              </a:rPr>
              <a:t>   </a:t>
            </a:r>
            <a:r>
              <a:rPr lang="ru-RU" sz="3200" b="1" dirty="0" smtClean="0">
                <a:solidFill>
                  <a:srgbClr val="CC0000"/>
                </a:solidFill>
              </a:rPr>
              <a:t>«Думать по-новому, работать творчески!»</a:t>
            </a:r>
            <a:endParaRPr lang="ru-RU" sz="3200" b="1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профессионального мастерства педагогов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endParaRPr lang="ru-RU" sz="1600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1547813" y="1196975"/>
          <a:ext cx="6634162" cy="4881563"/>
        </p:xfrm>
        <a:graphic>
          <a:graphicData uri="http://schemas.openxmlformats.org/drawingml/2006/table">
            <a:tbl>
              <a:tblPr/>
              <a:tblGrid>
                <a:gridCol w="422275"/>
                <a:gridCol w="2578100"/>
                <a:gridCol w="1060450"/>
                <a:gridCol w="1603375"/>
                <a:gridCol w="969962"/>
              </a:tblGrid>
              <a:tr h="409575">
                <a:tc>
                  <a:txBody>
                    <a:bodyPr/>
                    <a:lstStyle/>
                    <a:p>
                      <a:pPr marL="74613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№</a:t>
                      </a:r>
                    </a:p>
                    <a:p>
                      <a:pPr marL="74613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п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/</a:t>
                      </a:r>
                      <a:r>
                        <a:rPr kumimoji="0" lang="ru-RU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п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Содержание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Сроки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Ответственные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Отметка об исполнении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1.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Мастер-класс «Детское </a:t>
                      </a:r>
                      <a:r>
                        <a:rPr kumimoji="0" lang="ru-RU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волонтерство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, как средство формирования нравственных качеств у детей дошкольного возраста»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октябрь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1163"/>
                        </a:spcBef>
                        <a:spcAft>
                          <a:spcPts val="113"/>
                        </a:spcAft>
                        <a:buClrTx/>
                        <a:buSzTx/>
                        <a:buFontTx/>
                        <a:buNone/>
                        <a:tabLst>
                          <a:tab pos="150653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Старший воспитатель Аксенова И.С.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150653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FEC"/>
                    </a:solidFill>
                  </a:tcPr>
                </a:tc>
              </a:tr>
              <a:tr h="974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Квест-игра для педагогов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 «Быть волонтером – это здорово!»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ноябрь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Музыкальный руководитель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Драгушан К.Г.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FF6"/>
                    </a:solidFill>
                  </a:tcPr>
                </a:tc>
              </a:tr>
              <a:tr h="782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Тренинг: создание образа «Родина»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Декабрь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1163"/>
                        </a:spcBef>
                        <a:spcAft>
                          <a:spcPts val="113"/>
                        </a:spcAft>
                        <a:buClrTx/>
                        <a:buSzTx/>
                        <a:buFontTx/>
                        <a:buNone/>
                        <a:tabLst>
                          <a:tab pos="150653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Старший воспитатель Аксенова И.С.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150653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FEC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Мастер-класс «Нетрадиционное оборудование в        центре физического развития»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Январь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Воспитатель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Ощепкова О.В.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FF6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Мастер-класс 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Февраль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FEC"/>
                    </a:solidFill>
                  </a:tcPr>
                </a:tc>
              </a:tr>
              <a:tr h="1085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Семинар-практикум для педагогов «Развитие личности ребёнка на основе духовно- нравственных ценностей, приобщение к истории, традициям и культуре России»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Март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1163"/>
                        </a:spcBef>
                        <a:spcAft>
                          <a:spcPts val="113"/>
                        </a:spcAft>
                        <a:buClrTx/>
                        <a:buSzTx/>
                        <a:buFontTx/>
                        <a:buNone/>
                        <a:tabLst>
                          <a:tab pos="150653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Старший воспитатель Аксенова И.С.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1506538" algn="l"/>
                        </a:tabLst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4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>
                          <a:tab pos="992188" algn="l"/>
                        </a:tabLst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3931" marR="539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FF6"/>
                    </a:solidFill>
                  </a:tcPr>
                </a:tc>
              </a:tr>
            </a:tbl>
          </a:graphicData>
        </a:graphic>
      </p:graphicFrame>
      <p:sp>
        <p:nvSpPr>
          <p:cNvPr id="32821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CCED94C-95C8-4862-92A4-D34CFB361985}" type="slidenum">
              <a:rPr lang="ru-RU" altLang="ru-RU">
                <a:solidFill>
                  <a:srgbClr val="000000"/>
                </a:solidFill>
                <a:latin typeface="Times New Roman" pitchFamily="18" charset="0"/>
              </a:rPr>
              <a:pPr/>
              <a:t>20</a:t>
            </a:fld>
            <a:endParaRPr lang="ru-RU" altLang="ru-RU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2260238"/>
          <a:ext cx="6096000" cy="2337523"/>
        </p:xfrm>
        <a:graphic>
          <a:graphicData uri="http://schemas.openxmlformats.org/drawingml/2006/table">
            <a:tbl>
              <a:tblPr/>
              <a:tblGrid>
                <a:gridCol w="322373"/>
                <a:gridCol w="3585289"/>
                <a:gridCol w="1094169"/>
                <a:gridCol w="1094169"/>
              </a:tblGrid>
              <a:tr h="381148">
                <a:tc>
                  <a:txBody>
                    <a:bodyPr/>
                    <a:lstStyle/>
                    <a:p>
                      <a:pPr indent="1314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r>
                        <a:rPr lang="ru-RU" sz="1100" spc="-4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мероприятия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31445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проведения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Ответственные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148">
                <a:tc>
                  <a:txBody>
                    <a:bodyPr/>
                    <a:lstStyle/>
                    <a:p>
                      <a:pPr indent="131445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«Работа</a:t>
                      </a:r>
                      <a:r>
                        <a:rPr lang="ru-RU" sz="1100" spc="-1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100" spc="-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детьми</a:t>
                      </a:r>
                      <a:r>
                        <a:rPr lang="ru-RU" sz="1100" spc="-1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ОВЗ»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Октябрь</a:t>
                      </a:r>
                      <a:r>
                        <a:rPr lang="ru-RU" sz="1100" spc="-2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Старший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воспитатель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553">
                <a:tc>
                  <a:txBody>
                    <a:bodyPr/>
                    <a:lstStyle/>
                    <a:p>
                      <a:pPr indent="131445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1445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«Развитие</a:t>
                      </a:r>
                      <a:r>
                        <a:rPr lang="ru-RU" sz="1100" spc="2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речевых</a:t>
                      </a:r>
                      <a:r>
                        <a:rPr lang="ru-RU" sz="1100" spc="3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способностей</a:t>
                      </a:r>
                      <a:r>
                        <a:rPr lang="ru-RU" sz="1100" spc="7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детей</a:t>
                      </a:r>
                      <a:r>
                        <a:rPr lang="ru-RU" sz="1100" spc="26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1100" spc="-1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соответствии с</a:t>
                      </a:r>
                      <a:r>
                        <a:rPr lang="ru-RU" sz="1100" spc="2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ФОП</a:t>
                      </a:r>
                      <a:r>
                        <a:rPr lang="ru-RU" sz="1100" spc="-1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ДО.»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Учитель-логопед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285">
                <a:tc>
                  <a:txBody>
                    <a:bodyPr/>
                    <a:lstStyle/>
                    <a:p>
                      <a:pPr indent="131445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1445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«Польза</a:t>
                      </a:r>
                      <a:r>
                        <a:rPr lang="ru-RU" sz="1100" spc="-2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физической</a:t>
                      </a:r>
                      <a:r>
                        <a:rPr lang="ru-RU" sz="1100" spc="-3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культуры</a:t>
                      </a:r>
                      <a:r>
                        <a:rPr lang="ru-RU" sz="1100" spc="-3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для</a:t>
                      </a:r>
                      <a:r>
                        <a:rPr lang="ru-RU" sz="1100" spc="-33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общего</a:t>
                      </a:r>
                      <a:r>
                        <a:rPr lang="ru-RU" sz="1100" spc="1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развития</a:t>
                      </a:r>
                      <a:r>
                        <a:rPr lang="ru-RU" sz="1100" spc="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детей»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latin typeface="Times New Roman"/>
                          <a:ea typeface="Times New Roman"/>
                          <a:cs typeface="Times New Roman"/>
                        </a:rPr>
                        <a:t>Февраль</a:t>
                      </a:r>
                      <a:r>
                        <a:rPr lang="en-US" sz="1100" spc="-3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en-US" sz="1100" spc="-5">
                          <a:latin typeface="Times New Roman"/>
                          <a:ea typeface="Times New Roman"/>
                          <a:cs typeface="Times New Roman"/>
                        </a:rPr>
                        <a:t>Инструктор </a:t>
                      </a:r>
                      <a:r>
                        <a:rPr lang="en-US" sz="1100"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lang="en-US" sz="1100" spc="-335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100">
                          <a:latin typeface="Times New Roman"/>
                          <a:ea typeface="Times New Roman"/>
                          <a:cs typeface="Times New Roman"/>
                        </a:rPr>
                        <a:t>физической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r>
                        <a:rPr lang="en-US" sz="1100">
                          <a:latin typeface="Times New Roman"/>
                          <a:ea typeface="Times New Roman"/>
                          <a:cs typeface="Times New Roman"/>
                        </a:rPr>
                        <a:t>ультуре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285">
                <a:tc>
                  <a:txBody>
                    <a:bodyPr/>
                    <a:lstStyle/>
                    <a:p>
                      <a:pPr indent="131445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Тренинг</a:t>
                      </a:r>
                      <a:r>
                        <a:rPr lang="ru-RU" sz="1100" b="1" spc="-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для</a:t>
                      </a:r>
                      <a:r>
                        <a:rPr lang="ru-RU" sz="1100" spc="-2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педагогов</a:t>
                      </a:r>
                      <a:r>
                        <a:rPr lang="ru-RU" sz="1100" spc="-25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100" spc="-4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Профилактика</a:t>
                      </a:r>
                      <a:r>
                        <a:rPr lang="ru-RU" sz="1100" spc="-2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эмоционального</a:t>
                      </a:r>
                      <a:r>
                        <a:rPr lang="ru-RU" sz="1100" spc="-285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выгорания»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latin typeface="Times New Roman"/>
                          <a:ea typeface="Times New Roman"/>
                          <a:cs typeface="Times New Roman"/>
                        </a:rPr>
                        <a:t>январь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latin typeface="Times New Roman"/>
                          <a:ea typeface="Times New Roman"/>
                          <a:cs typeface="Times New Roman"/>
                        </a:rPr>
                        <a:t>Педагог-психолог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smtClean="0">
                <a:solidFill>
                  <a:schemeClr val="tx1"/>
                </a:solidFill>
              </a:rPr>
              <a:t/>
            </a:r>
            <a:br>
              <a:rPr lang="ru-RU" altLang="ru-RU" sz="2400" smtClean="0">
                <a:solidFill>
                  <a:schemeClr val="tx1"/>
                </a:solidFill>
              </a:rPr>
            </a:br>
            <a:endParaRPr lang="ru-RU" altLang="ru-RU" smtClean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323850" y="1700213"/>
          <a:ext cx="8661400" cy="35288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6941"/>
                <a:gridCol w="3589684"/>
                <a:gridCol w="1499641"/>
                <a:gridCol w="2925134"/>
              </a:tblGrid>
              <a:tr h="249882">
                <a:tc>
                  <a:txBody>
                    <a:bodyPr/>
                    <a:lstStyle/>
                    <a:p>
                      <a:pPr indent="1314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r>
                        <a:rPr lang="ru-RU" sz="1600" b="1" spc="-4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мероприятия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</a:p>
                    <a:p>
                      <a:pPr indent="131445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проведения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Ответственные</a:t>
                      </a:r>
                    </a:p>
                  </a:txBody>
                  <a:tcPr marL="0" marR="0" marT="0" marB="0"/>
                </a:tc>
              </a:tr>
              <a:tr h="326715">
                <a:tc>
                  <a:txBody>
                    <a:bodyPr/>
                    <a:lstStyle/>
                    <a:p>
                      <a:pPr indent="131445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«Работа</a:t>
                      </a:r>
                      <a:r>
                        <a:rPr lang="ru-RU" sz="1600" b="1" spc="-1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600" b="1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детьми</a:t>
                      </a:r>
                      <a:r>
                        <a:rPr lang="ru-RU" sz="1600" b="1" spc="-1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ОВЗ»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Октябрь</a:t>
                      </a:r>
                      <a:r>
                        <a:rPr lang="ru-RU" sz="1600" b="1" spc="-2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Старший</a:t>
                      </a:r>
                    </a:p>
                    <a:p>
                      <a:pPr marL="6350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воспитатель</a:t>
                      </a:r>
                    </a:p>
                  </a:txBody>
                  <a:tcPr marL="0" marR="0" marT="0" marB="0"/>
                </a:tc>
              </a:tr>
              <a:tr h="326715">
                <a:tc>
                  <a:txBody>
                    <a:bodyPr/>
                    <a:lstStyle/>
                    <a:p>
                      <a:pPr indent="131445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3144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«Развитие</a:t>
                      </a:r>
                      <a:r>
                        <a:rPr lang="ru-RU" sz="1600" b="1" spc="2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речевых</a:t>
                      </a:r>
                      <a:r>
                        <a:rPr lang="ru-RU" sz="1600" b="1" spc="3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способностей</a:t>
                      </a:r>
                      <a:r>
                        <a:rPr lang="ru-RU" sz="1600" b="1" spc="7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детей</a:t>
                      </a:r>
                      <a:r>
                        <a:rPr lang="ru-RU" sz="1600" b="1" spc="26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1600" b="1" spc="-1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соответствии с</a:t>
                      </a:r>
                      <a:r>
                        <a:rPr lang="ru-RU" sz="1600" b="1" spc="2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ФОП</a:t>
                      </a:r>
                      <a:r>
                        <a:rPr lang="ru-RU" sz="1600" b="1" spc="-1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ДО.»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Учитель-логопед</a:t>
                      </a:r>
                    </a:p>
                  </a:txBody>
                  <a:tcPr marL="0" marR="0" marT="0" marB="0"/>
                </a:tc>
              </a:tr>
              <a:tr h="326715">
                <a:tc>
                  <a:txBody>
                    <a:bodyPr/>
                    <a:lstStyle/>
                    <a:p>
                      <a:pPr indent="131445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3144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«Польза</a:t>
                      </a:r>
                      <a:r>
                        <a:rPr lang="ru-RU" sz="1600" b="1" spc="-2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физической</a:t>
                      </a:r>
                      <a:r>
                        <a:rPr lang="ru-RU" sz="1600" b="1" spc="-3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культуры</a:t>
                      </a:r>
                      <a:r>
                        <a:rPr lang="ru-RU" sz="1600" b="1" spc="-3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для</a:t>
                      </a:r>
                      <a:r>
                        <a:rPr lang="ru-RU" sz="1600" b="1" spc="-33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общего</a:t>
                      </a:r>
                      <a:r>
                        <a:rPr lang="ru-RU" sz="1600" b="1" spc="1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развития</a:t>
                      </a:r>
                      <a:r>
                        <a:rPr lang="ru-RU" sz="1600" b="1" spc="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детей»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Февраль</a:t>
                      </a:r>
                      <a:r>
                        <a:rPr lang="en-US" sz="1600" b="1" spc="-3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en-US" sz="1600" b="1" spc="-5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Инструктор 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lang="en-US" sz="1600" b="1" spc="-335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физической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r>
                        <a:rPr lang="en-US" sz="16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ультуре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64297">
                <a:tc>
                  <a:txBody>
                    <a:bodyPr/>
                    <a:lstStyle/>
                    <a:p>
                      <a:pPr indent="131445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Тренинг</a:t>
                      </a:r>
                      <a:r>
                        <a:rPr lang="ru-RU" sz="1600" b="1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для</a:t>
                      </a:r>
                      <a:r>
                        <a:rPr lang="ru-RU" sz="1600" b="1" spc="-2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педагогов</a:t>
                      </a:r>
                      <a:r>
                        <a:rPr lang="ru-RU" sz="1600" b="1" spc="-2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600" b="1" spc="-4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Профилактика</a:t>
                      </a:r>
                      <a:r>
                        <a:rPr lang="ru-RU" sz="1600" b="1" spc="-2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эмоционального</a:t>
                      </a:r>
                      <a:r>
                        <a:rPr lang="ru-RU" sz="1600" b="1" spc="-28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выгорания»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314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январь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1600" b="1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Педагог-психолог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267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28523" marR="28523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523" marR="28523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523" marR="28523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523" marR="28523" marT="0" marB="0"/>
                </a:tc>
              </a:tr>
              <a:tr h="32671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523" marR="28523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523" marR="28523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523" marR="28523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523" marR="28523" marT="0" marB="0"/>
                </a:tc>
              </a:tr>
              <a:tr h="38116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28523" marR="28523" marT="0" marB="0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523" marR="28523" marT="0" marB="0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523" marR="28523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28523" marR="28523" marT="0" marB="0"/>
                </a:tc>
              </a:tr>
            </a:tbl>
          </a:graphicData>
        </a:graphic>
      </p:graphicFrame>
      <p:sp>
        <p:nvSpPr>
          <p:cNvPr id="33847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BE49E76-A08A-4F2F-9DDF-0B7CBA6ED180}" type="slidenum">
              <a:rPr lang="ru-RU" altLang="ru-RU" sz="1400">
                <a:solidFill>
                  <a:srgbClr val="000000"/>
                </a:solidFill>
              </a:rPr>
              <a:pPr/>
              <a:t>22</a:t>
            </a:fld>
            <a:endParaRPr lang="ru-RU" altLang="ru-RU" sz="1400">
              <a:solidFill>
                <a:srgbClr val="00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28728" y="-925513"/>
            <a:ext cx="755652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defRPr/>
            </a:pPr>
            <a:endParaRPr lang="ru-RU" altLang="ru-RU" sz="28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altLang="ru-RU" sz="28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altLang="ru-RU" sz="28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20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altLang="ru-RU" sz="20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овышение </a:t>
            </a:r>
            <a:r>
              <a:rPr lang="ru-RU" altLang="ru-RU" sz="20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квалификации </a:t>
            </a:r>
          </a:p>
          <a:p>
            <a:pPr algn="ctr">
              <a:defRPr/>
            </a:pPr>
            <a:r>
              <a:rPr lang="ru-RU" altLang="ru-RU" sz="20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 2024 – 2025 учебный год</a:t>
            </a:r>
            <a:endParaRPr lang="ru-RU" altLang="ru-RU" sz="2000" dirty="0">
              <a:solidFill>
                <a:srgbClr val="FF0000"/>
              </a:solidFill>
              <a:latin typeface="+mn-lt"/>
            </a:endParaRPr>
          </a:p>
          <a:p>
            <a:pPr>
              <a:defRPr/>
            </a:pPr>
            <a:endParaRPr lang="ru-RU" altLang="ru-RU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2714625" y="214313"/>
            <a:ext cx="3729038" cy="838200"/>
          </a:xfrm>
        </p:spPr>
        <p:txBody>
          <a:bodyPr/>
          <a:lstStyle/>
          <a:p>
            <a:pPr algn="ctr"/>
            <a:r>
              <a:rPr lang="ru-RU" alt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Контроль в ДОУ </a:t>
            </a:r>
            <a:endParaRPr lang="ru-RU" altLang="ru-RU" sz="20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ru-RU" altLang="ru-RU" sz="1400">
              <a:solidFill>
                <a:srgbClr val="0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39750" y="1268413"/>
          <a:ext cx="8353425" cy="4464049"/>
        </p:xfrm>
        <a:graphic>
          <a:graphicData uri="http://schemas.openxmlformats.org/drawingml/2006/table">
            <a:tbl>
              <a:tblPr/>
              <a:tblGrid>
                <a:gridCol w="4605168"/>
                <a:gridCol w="2523834"/>
                <a:gridCol w="1224423"/>
              </a:tblGrid>
              <a:tr h="6812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Тематический контроль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Ответственные 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1026652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Состояние работы по организации взаимодействия с семьями воспитанников».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Старший воспитатель 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1378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«Организация образовательной работы по нравственно - патриотическому воспитанию детей дошкольного возраста»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1378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Ежеквартально 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</a:tbl>
          </a:graphicData>
        </a:graphic>
      </p:graphicFrame>
      <p:pic>
        <p:nvPicPr>
          <p:cNvPr id="32799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66334">
            <a:off x="-1506538" y="-1514475"/>
            <a:ext cx="3011488" cy="287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52450" y="4365625"/>
          <a:ext cx="4595813" cy="1008063"/>
        </p:xfrm>
        <a:graphic>
          <a:graphicData uri="http://schemas.openxmlformats.org/drawingml/2006/table">
            <a:tbl>
              <a:tblPr/>
              <a:tblGrid>
                <a:gridCol w="4595813"/>
              </a:tblGrid>
              <a:tr h="100806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Персональный контроль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Контроль за выполнением  инструкций по охране жизни  и здоровья детей.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 marL="91431" marR="91431" marT="45718" marB="4571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2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363" y="836613"/>
            <a:ext cx="8734425" cy="620712"/>
          </a:xfrm>
        </p:spPr>
        <p:txBody>
          <a:bodyPr/>
          <a:lstStyle/>
          <a:p>
            <a:pPr algn="ctr"/>
            <a:r>
              <a:rPr lang="ru-RU" altLang="ru-RU" smtClean="0">
                <a:solidFill>
                  <a:srgbClr val="C00000"/>
                </a:solidFill>
              </a:rPr>
              <a:t/>
            </a:r>
            <a:br>
              <a:rPr lang="ru-RU" altLang="ru-RU" smtClean="0">
                <a:solidFill>
                  <a:srgbClr val="C00000"/>
                </a:solidFill>
              </a:rPr>
            </a:br>
            <a:endParaRPr lang="ru-RU" altLang="ru-RU" smtClean="0">
              <a:solidFill>
                <a:srgbClr val="C00000"/>
              </a:solidFill>
            </a:endParaRPr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2D6E9AB-1600-4755-ACEA-5C3C245C29A8}" type="slidenum">
              <a:rPr lang="ru-RU" altLang="ru-RU" sz="1400">
                <a:solidFill>
                  <a:srgbClr val="000000"/>
                </a:solidFill>
              </a:rPr>
              <a:pPr/>
              <a:t>24</a:t>
            </a:fld>
            <a:endParaRPr lang="ru-RU" altLang="ru-RU" sz="1400">
              <a:solidFill>
                <a:srgbClr val="0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850" y="1052513"/>
          <a:ext cx="8569325" cy="6792912"/>
        </p:xfrm>
        <a:graphic>
          <a:graphicData uri="http://schemas.openxmlformats.org/drawingml/2006/table">
            <a:tbl>
              <a:tblPr/>
              <a:tblGrid>
                <a:gridCol w="350301"/>
                <a:gridCol w="4490593"/>
                <a:gridCol w="1784130"/>
                <a:gridCol w="1008155"/>
                <a:gridCol w="936146"/>
              </a:tblGrid>
              <a:tr h="5926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Наименование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Сроки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Ответственный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8476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1.Перспективные планы воспитателей и специалистов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Сентябрь 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Заведующий 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Старший воспитатель 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solidFill>
                          <a:srgbClr val="00206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Аналитическая справка 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801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Календарное планирование воспитательно – образовательной работы с детьми в группе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Ежемесячно 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7342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Протоколы родительских собраний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Октябрь 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Май 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95489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1200" b="1" dirty="0">
                        <a:solidFill>
                          <a:srgbClr val="002060"/>
                        </a:solidFill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</a:rPr>
                        <a:t>Организационно – методическая документация учителя - логопеда</a:t>
                      </a:r>
                    </a:p>
                    <a:p>
                      <a:endParaRPr lang="ru-RU" sz="1200" b="1" dirty="0">
                        <a:solidFill>
                          <a:srgbClr val="002060"/>
                        </a:solidFill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10315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Организационно – методическая документация музыкального руководителя</a:t>
                      </a:r>
                      <a:endParaRPr lang="ru-RU" sz="1000" b="1" dirty="0" smtClean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Март 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968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Состояние документации группы к летнему оздоровительному периоду</a:t>
                      </a:r>
                      <a:endParaRPr lang="ru-RU" sz="1000" b="1" dirty="0" smtClean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Апрель 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  <a:tr h="8617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5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71554">
            <a:off x="-1762919" y="-1742281"/>
            <a:ext cx="2681288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96" name="Прямоугольник 7"/>
          <p:cNvSpPr>
            <a:spLocks noChangeArrowheads="1"/>
          </p:cNvSpPr>
          <p:nvPr/>
        </p:nvSpPr>
        <p:spPr bwMode="auto">
          <a:xfrm>
            <a:off x="1979613" y="0"/>
            <a:ext cx="71643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altLang="ru-RU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– график проверки документации воспитателей и специалистов</a:t>
            </a:r>
            <a:endParaRPr lang="ru-RU" altLang="ru-RU" sz="20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B22EE17-132E-40B6-A22A-ACD5047FF49E}" type="slidenum">
              <a:rPr lang="ru-RU" altLang="ru-RU" sz="1400">
                <a:solidFill>
                  <a:srgbClr val="000000"/>
                </a:solidFill>
              </a:rPr>
              <a:pPr/>
              <a:t>25</a:t>
            </a:fld>
            <a:endParaRPr lang="ru-RU" altLang="ru-RU" sz="1400">
              <a:solidFill>
                <a:srgbClr val="000000"/>
              </a:solidFill>
            </a:endParaRPr>
          </a:p>
        </p:txBody>
      </p:sp>
      <p:sp>
        <p:nvSpPr>
          <p:cNvPr id="37891" name="Прямоугольник 3"/>
          <p:cNvSpPr>
            <a:spLocks noChangeArrowheads="1"/>
          </p:cNvSpPr>
          <p:nvPr/>
        </p:nvSpPr>
        <p:spPr bwMode="auto">
          <a:xfrm>
            <a:off x="571500" y="285750"/>
            <a:ext cx="73580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>
                <a:solidFill>
                  <a:srgbClr val="0033CC"/>
                </a:solidFill>
              </a:rPr>
              <a:t/>
            </a:r>
            <a:br>
              <a:rPr lang="ru-RU" altLang="ru-RU">
                <a:solidFill>
                  <a:srgbClr val="0033CC"/>
                </a:solidFill>
              </a:rPr>
            </a:br>
            <a:endParaRPr lang="ru-RU" altLang="ru-RU">
              <a:solidFill>
                <a:srgbClr val="0033CC"/>
              </a:solidFill>
            </a:endParaRPr>
          </a:p>
        </p:txBody>
      </p:sp>
      <p:pic>
        <p:nvPicPr>
          <p:cNvPr id="4" name="Рисунок 6" descr="Изображение для плейка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07003">
            <a:off x="-1151732" y="4448969"/>
            <a:ext cx="3706813" cy="260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D:\картинки\1855433-35ab5309968729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786313"/>
            <a:ext cx="211455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2600325"/>
            <a:ext cx="91440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buFontTx/>
              <a:buChar char="•"/>
            </a:pPr>
            <a:endParaRPr lang="ru-RU" altLang="ru-RU" sz="1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827088" y="2174875"/>
            <a:ext cx="72009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 sz="3200" b="1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Разное </a:t>
            </a:r>
            <a:endParaRPr lang="ru-RU" altLang="ru-RU" sz="3200">
              <a:solidFill>
                <a:srgbClr val="C00000"/>
              </a:solidFill>
              <a:latin typeface="Georgia" pitchFamily="18" charset="0"/>
              <a:cs typeface="Times New Roman" pitchFamily="18" charset="0"/>
            </a:endParaRPr>
          </a:p>
          <a:p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5410F45-9BF2-47EB-8495-647AC8AA6A56}" type="slidenum">
              <a:rPr lang="ru-RU" altLang="ru-RU" sz="1400">
                <a:solidFill>
                  <a:srgbClr val="000000"/>
                </a:solidFill>
              </a:rPr>
              <a:pPr/>
              <a:t>26</a:t>
            </a:fld>
            <a:endParaRPr lang="ru-RU" altLang="ru-RU" sz="1400">
              <a:solidFill>
                <a:srgbClr val="000000"/>
              </a:solidFill>
            </a:endParaRPr>
          </a:p>
        </p:txBody>
      </p:sp>
      <p:pic>
        <p:nvPicPr>
          <p:cNvPr id="5" name="Рисунок 6" descr="Изображение для плейка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07003">
            <a:off x="-1151732" y="4448969"/>
            <a:ext cx="3706813" cy="260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D:\картинки\1855433-35ab5309968729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-357188"/>
            <a:ext cx="2114550" cy="187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14313" y="571500"/>
            <a:ext cx="8501062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Решение педсовета:</a:t>
            </a:r>
          </a:p>
          <a:p>
            <a:pPr algn="ctr"/>
            <a:endParaRPr lang="ru-RU" altLang="ru-RU" sz="24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2400">
              <a:solidFill>
                <a:srgbClr val="C00000"/>
              </a:solidFill>
              <a:latin typeface="Georgia" pitchFamily="18" charset="0"/>
              <a:cs typeface="Times New Roman" pitchFamily="18" charset="0"/>
            </a:endParaRPr>
          </a:p>
          <a:p>
            <a:pPr algn="ctr">
              <a:buFontTx/>
              <a:buChar char="•"/>
            </a:pPr>
            <a:r>
              <a:rPr lang="ru-RU" alt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Признать работу педагогического коллектива в летний оздоровительный период удовлетворительной</a:t>
            </a:r>
          </a:p>
          <a:p>
            <a:pPr algn="ctr">
              <a:buFontTx/>
              <a:buChar char="•"/>
            </a:pPr>
            <a:r>
              <a:rPr lang="ru-RU" alt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Утвердить единогласно годовой план образовательной деятельности на 2024-2025 учебный год.</a:t>
            </a:r>
          </a:p>
          <a:p>
            <a:pPr algn="ctr">
              <a:buFontTx/>
              <a:buChar char="•"/>
            </a:pPr>
            <a:r>
              <a:rPr lang="ru-RU" alt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Утвердить нормативно-правовые документы, регламентирующие образовательную деятельность с воспитанниками (учебный план, календарно-тематический план, расписание НОД)</a:t>
            </a:r>
          </a:p>
          <a:p>
            <a:pPr algn="ctr">
              <a:buFont typeface="Wingdings" pitchFamily="2" charset="2"/>
              <a:buNone/>
            </a:pPr>
            <a:endParaRPr lang="ru-RU" alt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F272269-ADDF-49E1-8D21-8E0A2BDBE2B7}" type="slidenum">
              <a:rPr lang="ru-RU" altLang="ru-RU" sz="1400">
                <a:solidFill>
                  <a:srgbClr val="000000"/>
                </a:solidFill>
              </a:rPr>
              <a:pPr/>
              <a:t>3</a:t>
            </a:fld>
            <a:endParaRPr lang="ru-RU" altLang="ru-RU" sz="1400">
              <a:solidFill>
                <a:srgbClr val="000000"/>
              </a:solidFill>
            </a:endParaRPr>
          </a:p>
        </p:txBody>
      </p:sp>
      <p:sp>
        <p:nvSpPr>
          <p:cNvPr id="15363" name="Прямоугольник 6"/>
          <p:cNvSpPr>
            <a:spLocks noChangeArrowheads="1"/>
          </p:cNvSpPr>
          <p:nvPr/>
        </p:nvSpPr>
        <p:spPr bwMode="auto">
          <a:xfrm>
            <a:off x="714375" y="1071563"/>
            <a:ext cx="8072438" cy="409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000" b="1" u="sng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Цель нашего педагогического совета:</a:t>
            </a:r>
          </a:p>
          <a:p>
            <a:pPr algn="ctr"/>
            <a:r>
              <a:rPr lang="ru-RU" altLang="ru-RU" sz="2000" b="1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Координация деятельности педагогического коллектива в новом 2024-2025 учебном году.</a:t>
            </a:r>
          </a:p>
          <a:p>
            <a:r>
              <a:rPr lang="ru-RU" altLang="ru-RU" sz="2000" b="1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Задачи:</a:t>
            </a:r>
            <a:endParaRPr lang="ru-RU" altLang="ru-RU" sz="2000" b="1">
              <a:solidFill>
                <a:srgbClr val="FF0000"/>
              </a:solidFill>
              <a:latin typeface="Georgia" pitchFamily="18" charset="0"/>
            </a:endParaRPr>
          </a:p>
          <a:p>
            <a:pPr>
              <a:buFontTx/>
              <a:buAutoNum type="arabicPeriod"/>
            </a:pPr>
            <a:r>
              <a:rPr lang="ru-RU" altLang="ru-RU" sz="2000" b="1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 Дать оценку летней оздоровительной работы.</a:t>
            </a:r>
          </a:p>
          <a:p>
            <a:pPr>
              <a:buFontTx/>
              <a:buAutoNum type="arabicPeriod"/>
            </a:pPr>
            <a:endParaRPr lang="ru-RU" altLang="ru-RU" sz="2000" b="1">
              <a:solidFill>
                <a:srgbClr val="002060"/>
              </a:solidFill>
              <a:latin typeface="Georgia" pitchFamily="18" charset="0"/>
              <a:cs typeface="Times New Roman" pitchFamily="18" charset="0"/>
            </a:endParaRPr>
          </a:p>
          <a:p>
            <a:pPr>
              <a:buFontTx/>
              <a:buAutoNum type="arabicPeriod"/>
            </a:pPr>
            <a:r>
              <a:rPr lang="ru-RU" altLang="ru-RU" sz="2000" b="1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 Утвердить план работы на 2024-2025 учебный год</a:t>
            </a:r>
          </a:p>
          <a:p>
            <a:pPr>
              <a:buFontTx/>
              <a:buAutoNum type="arabicPeriod"/>
            </a:pPr>
            <a:endParaRPr lang="ru-RU" altLang="ru-RU" sz="2000" b="1">
              <a:solidFill>
                <a:srgbClr val="002060"/>
              </a:solidFill>
              <a:latin typeface="Georgia" pitchFamily="18" charset="0"/>
              <a:cs typeface="Times New Roman" pitchFamily="18" charset="0"/>
            </a:endParaRPr>
          </a:p>
          <a:p>
            <a:pPr>
              <a:buFontTx/>
              <a:buAutoNum type="arabicPeriod"/>
            </a:pPr>
            <a:r>
              <a:rPr lang="ru-RU" altLang="ru-RU" sz="2000" b="1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 Обсудить вопросы организации деятельности ДОУ  на новый учебный год.</a:t>
            </a:r>
          </a:p>
          <a:p>
            <a:pPr>
              <a:buFontTx/>
              <a:buAutoNum type="arabicPeriod"/>
            </a:pPr>
            <a:endParaRPr lang="ru-RU" altLang="ru-RU" sz="2000" b="1">
              <a:solidFill>
                <a:srgbClr val="6600CC"/>
              </a:solidFill>
              <a:latin typeface="Georgia" pitchFamily="18" charset="0"/>
              <a:cs typeface="Times New Roman" pitchFamily="18" charset="0"/>
            </a:endParaRPr>
          </a:p>
          <a:p>
            <a:pPr algn="ctr"/>
            <a:r>
              <a:rPr lang="ru-RU" altLang="ru-RU" sz="2000" b="1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Вдохновить педагогический коллектив на активную, творческую работу</a:t>
            </a:r>
            <a:endParaRPr lang="ru-RU" altLang="ru-RU" sz="2000" b="1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4" name="Рисунок 4" descr="Изображение для плейка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97838">
            <a:off x="-122238" y="-106363"/>
            <a:ext cx="2692401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4078288"/>
            <a:ext cx="3103562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2000"/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150938" y="357188"/>
            <a:ext cx="7793037" cy="623887"/>
          </a:xfrm>
        </p:spPr>
        <p:txBody>
          <a:bodyPr/>
          <a:lstStyle/>
          <a:p>
            <a:pPr algn="ctr">
              <a:defRPr/>
            </a:pPr>
            <a:r>
              <a:rPr lang="ru-RU" altLang="ru-RU" b="1" dirty="0" smtClean="0">
                <a:solidFill>
                  <a:srgbClr val="C00000"/>
                </a:solidFill>
                <a:latin typeface="+mn-lt"/>
              </a:rPr>
              <a:t>Повестка дня:</a:t>
            </a:r>
            <a:endParaRPr lang="ru-RU" altLang="ru-RU" dirty="0" smtClean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1044575" y="1196975"/>
            <a:ext cx="7848600" cy="529748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1600" dirty="0" smtClean="0"/>
          </a:p>
          <a:p>
            <a:pPr algn="ctr">
              <a:buFont typeface="Wingdings" pitchFamily="2" charset="2"/>
              <a:buNone/>
            </a:pPr>
            <a:r>
              <a:rPr lang="ru-RU" altLang="ru-RU" sz="1600" b="1" i="1" dirty="0" smtClean="0"/>
              <a:t>      </a:t>
            </a:r>
            <a:r>
              <a:rPr lang="ru-RU" altLang="ru-RU" sz="1600" b="1" i="1" dirty="0" smtClean="0">
                <a:solidFill>
                  <a:srgbClr val="002060"/>
                </a:solidFill>
              </a:rPr>
              <a:t>1. Анализ летней оздоровительной работы.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600" b="1" i="1" dirty="0" smtClean="0">
                <a:solidFill>
                  <a:srgbClr val="002060"/>
                </a:solidFill>
              </a:rPr>
              <a:t>2. Годовой план работы на 2024-2025 учебный год в соответствии с ФОП и ФГОС ДО.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600" b="1" i="1" dirty="0" smtClean="0">
                <a:solidFill>
                  <a:srgbClr val="002060"/>
                </a:solidFill>
              </a:rPr>
              <a:t>3. Обсуждение и утверждение: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600" b="1" i="1" dirty="0" smtClean="0">
                <a:solidFill>
                  <a:srgbClr val="002060"/>
                </a:solidFill>
              </a:rPr>
              <a:t>- Плана работы ДОУ на год,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600" b="1" i="1" dirty="0" smtClean="0">
                <a:solidFill>
                  <a:srgbClr val="002060"/>
                </a:solidFill>
              </a:rPr>
              <a:t> - Приложений к годовому плану,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600" b="1" i="1" dirty="0" smtClean="0">
                <a:solidFill>
                  <a:srgbClr val="002060"/>
                </a:solidFill>
              </a:rPr>
              <a:t> - Образовательной программы ДОУ в соответствии с ФОП ДО и ФГОС ДО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600" b="1" i="1" dirty="0" smtClean="0">
                <a:solidFill>
                  <a:srgbClr val="002060"/>
                </a:solidFill>
              </a:rPr>
              <a:t> - Рабочих программ специалистов,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600" b="1" i="1" dirty="0" smtClean="0">
                <a:solidFill>
                  <a:srgbClr val="002060"/>
                </a:solidFill>
              </a:rPr>
              <a:t> - Годового учебного плана и графика,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600" b="1" i="1" dirty="0" smtClean="0">
                <a:solidFill>
                  <a:srgbClr val="002060"/>
                </a:solidFill>
              </a:rPr>
              <a:t> - Расписания организованной образовательной деятельности,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600" b="1" i="1" dirty="0" smtClean="0">
                <a:solidFill>
                  <a:srgbClr val="002060"/>
                </a:solidFill>
              </a:rPr>
              <a:t> - Режима пребывания детей в детском саду,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600" b="1" i="1" dirty="0" smtClean="0">
                <a:solidFill>
                  <a:srgbClr val="002060"/>
                </a:solidFill>
              </a:rPr>
              <a:t> - Режима двигательной активности,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600" b="1" i="1" dirty="0" smtClean="0">
                <a:solidFill>
                  <a:srgbClr val="002060"/>
                </a:solidFill>
              </a:rPr>
              <a:t> - Режима проведения утренней гимнастики.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600" b="1" i="1" dirty="0" smtClean="0">
                <a:solidFill>
                  <a:srgbClr val="002060"/>
                </a:solidFill>
              </a:rPr>
              <a:t>4.Решение педагогического совета.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600" b="1" i="1" dirty="0" smtClean="0">
                <a:solidFill>
                  <a:srgbClr val="002060"/>
                </a:solidFill>
              </a:rPr>
              <a:t>5.Разное </a:t>
            </a:r>
            <a:endParaRPr lang="ru-RU" altLang="ru-RU" sz="1800" b="1" dirty="0" smtClean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7412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BF59842-2F92-479C-8E91-7FDD205B002B}" type="slidenum">
              <a:rPr lang="ru-RU" altLang="ru-RU" sz="1400">
                <a:solidFill>
                  <a:srgbClr val="000000"/>
                </a:solidFill>
              </a:rPr>
              <a:pPr/>
              <a:t>4</a:t>
            </a:fld>
            <a:endParaRPr lang="ru-RU" altLang="ru-RU" sz="1400">
              <a:solidFill>
                <a:srgbClr val="000000"/>
              </a:solidFill>
            </a:endParaRPr>
          </a:p>
        </p:txBody>
      </p:sp>
      <p:pic>
        <p:nvPicPr>
          <p:cNvPr id="16389" name="Рисунок 5" descr="Изображение для плейка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276709">
            <a:off x="146050" y="231775"/>
            <a:ext cx="200977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Рисунок 6" descr="Изображение для плейкас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803942">
            <a:off x="1906588" y="25400"/>
            <a:ext cx="93662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3" descr="s781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5000625"/>
            <a:ext cx="136207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3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3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3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3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3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30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30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4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30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4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3000"/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3000"/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3000"/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5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3000"/>
                                        <p:tgtEl>
                                          <p:spTgt spid="153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3000"/>
                                        <p:tgtEl>
                                          <p:spTgt spid="153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6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3000"/>
                                        <p:tgtEl>
                                          <p:spTgt spid="1536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F8386-1626-4FE8-83F3-71143E38AEA5}" type="slidenum">
              <a:rPr lang="ru-RU" altLang="ru-RU" smtClean="0"/>
              <a:pPr/>
              <a:t>5</a:t>
            </a:fld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57126" y="214290"/>
            <a:ext cx="878687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C0000"/>
                </a:solidFill>
                <a:latin typeface="+mn-lt"/>
              </a:rPr>
              <a:t>                                 </a:t>
            </a:r>
            <a:r>
              <a:rPr lang="ru-RU" sz="2800" b="1" i="1" dirty="0" smtClean="0">
                <a:solidFill>
                  <a:srgbClr val="CC0000"/>
                </a:solidFill>
                <a:latin typeface="Monotype Corsiva" pitchFamily="66" charset="0"/>
              </a:rPr>
              <a:t>Притча о кофе</a:t>
            </a:r>
          </a:p>
          <a:p>
            <a:endParaRPr lang="ru-RU" sz="2800" b="1" i="1" dirty="0" smtClean="0">
              <a:solidFill>
                <a:srgbClr val="CC0000"/>
              </a:solidFill>
              <a:latin typeface="Monotype Corsiva" pitchFamily="66" charset="0"/>
            </a:endParaRPr>
          </a:p>
          <a:p>
            <a:r>
              <a:rPr lang="ru-RU" dirty="0" smtClean="0">
                <a:latin typeface="+mn-lt"/>
              </a:rPr>
              <a:t>Пришел однажды к мудрецу </a:t>
            </a:r>
            <a:r>
              <a:rPr lang="ru-RU" b="1" dirty="0" smtClean="0">
                <a:latin typeface="+mn-lt"/>
              </a:rPr>
              <a:t>уставший человек и сказал</a:t>
            </a:r>
            <a:r>
              <a:rPr lang="ru-RU" dirty="0" smtClean="0">
                <a:latin typeface="+mn-lt"/>
              </a:rPr>
              <a:t> :</a:t>
            </a:r>
          </a:p>
          <a:p>
            <a:r>
              <a:rPr lang="ru-RU" dirty="0" smtClean="0">
                <a:latin typeface="+mn-lt"/>
              </a:rPr>
              <a:t>— У меня такая тяжелая жизнь, такие трудности и проблемы, я все время плыву против течения, но у меня нет больше сил сопротивляться. Что мне делать?</a:t>
            </a:r>
          </a:p>
          <a:p>
            <a:r>
              <a:rPr lang="ru-RU" dirty="0" smtClean="0">
                <a:latin typeface="+mn-lt"/>
              </a:rPr>
              <a:t>Вместо ответа мудрец поставил на огонь три одинаковые кастрюли с водой. В одну бросил морковь, в другую положил яйцо, в третью насыпал размолотые зерна кофе. Через некоторое время он вынул из воды морковь и яйцо и налил в чашку кофе.</a:t>
            </a:r>
          </a:p>
          <a:p>
            <a:r>
              <a:rPr lang="ru-RU" dirty="0" smtClean="0">
                <a:latin typeface="+mn-lt"/>
              </a:rPr>
              <a:t>- Что изменилось? - спросил он.</a:t>
            </a:r>
          </a:p>
          <a:p>
            <a:r>
              <a:rPr lang="ru-RU" dirty="0" smtClean="0">
                <a:latin typeface="+mn-lt"/>
              </a:rPr>
              <a:t>- Морковь и яйцо сварились, а зерна кофе </a:t>
            </a:r>
            <a:r>
              <a:rPr lang="ru-RU" b="1" dirty="0" smtClean="0">
                <a:latin typeface="+mn-lt"/>
              </a:rPr>
              <a:t>растворились в воде</a:t>
            </a:r>
            <a:r>
              <a:rPr lang="ru-RU" dirty="0" smtClean="0">
                <a:latin typeface="+mn-lt"/>
              </a:rPr>
              <a:t>, - ответил </a:t>
            </a:r>
            <a:r>
              <a:rPr lang="ru-RU" b="1" dirty="0" smtClean="0">
                <a:latin typeface="+mn-lt"/>
              </a:rPr>
              <a:t>уставший человек</a:t>
            </a:r>
            <a:r>
              <a:rPr lang="ru-RU" dirty="0" smtClean="0">
                <a:latin typeface="+mn-lt"/>
              </a:rPr>
              <a:t>.</a:t>
            </a:r>
          </a:p>
          <a:p>
            <a:r>
              <a:rPr lang="ru-RU" dirty="0" smtClean="0">
                <a:latin typeface="+mn-lt"/>
              </a:rPr>
              <a:t>- Нет, это лишь поверхностный взгляд на вещи. Посмотри, твердая морковь, побывав в кипятке, стала мягкой и податливой. Хрупкое и жидкое яйцо стало твердым. Внешне они не изменились. Они лишь изменили свою структуру под воздействием одинаковых неблагоприятных обстоятельств - кипятка. Так и люди - сильные внешне могут расклеиться и сдаться там, где хрупкие и нежные лишь затвердеют и окрепнут… - А кофе?</a:t>
            </a:r>
          </a:p>
          <a:p>
            <a:r>
              <a:rPr lang="ru-RU" dirty="0" smtClean="0">
                <a:latin typeface="+mn-lt"/>
              </a:rPr>
              <a:t>- О! Это самое интересное! Зерна кофе полностью </a:t>
            </a:r>
            <a:r>
              <a:rPr lang="ru-RU" b="1" dirty="0" smtClean="0">
                <a:latin typeface="+mn-lt"/>
              </a:rPr>
              <a:t>растворились</a:t>
            </a:r>
            <a:r>
              <a:rPr lang="ru-RU" dirty="0" smtClean="0">
                <a:latin typeface="+mn-lt"/>
              </a:rPr>
              <a:t> в новой враждебной среде и изменили ее - превратили в великолепный ароматный напиток. Есть особые люди, которые не изменяются в силу обстоятельств - они изменяют сами обстоятельства и превращают их в нечто новое и прекрасное, извлекая пользу и знания из ситуации.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150938" y="357188"/>
            <a:ext cx="7793037" cy="1127125"/>
          </a:xfrm>
        </p:spPr>
        <p:txBody>
          <a:bodyPr/>
          <a:lstStyle/>
          <a:p>
            <a:pPr algn="ctr"/>
            <a:r>
              <a:rPr lang="ru-RU" altLang="ru-RU" sz="1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продвинуться к вершинам педагогического мастерства, надо развивать креативность. А вы умеете нестандартно мыслить и читать между строк….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1044575" y="1419225"/>
            <a:ext cx="7848600" cy="507523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1600" smtClean="0"/>
          </a:p>
          <a:p>
            <a:pPr algn="ctr">
              <a:buFont typeface="Wingdings" pitchFamily="2" charset="2"/>
              <a:buNone/>
            </a:pPr>
            <a:r>
              <a:rPr lang="ru-RU" altLang="ru-RU" sz="1600" b="1" i="1" smtClean="0"/>
              <a:t>      </a:t>
            </a:r>
            <a:endParaRPr lang="ru-RU" altLang="ru-RU" sz="4000" b="1" smtClean="0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4B72E74-9550-4757-86CD-FC104DAA93DB}" type="slidenum">
              <a:rPr lang="ru-RU" altLang="ru-RU" sz="1400">
                <a:solidFill>
                  <a:srgbClr val="000000"/>
                </a:solidFill>
              </a:rPr>
              <a:pPr/>
              <a:t>6</a:t>
            </a:fld>
            <a:endParaRPr lang="ru-RU" altLang="ru-RU" sz="1400">
              <a:solidFill>
                <a:srgbClr val="000000"/>
              </a:solidFill>
            </a:endParaRPr>
          </a:p>
        </p:txBody>
      </p:sp>
      <p:pic>
        <p:nvPicPr>
          <p:cNvPr id="16389" name="Рисунок 5" descr="Изображение для плейка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276709">
            <a:off x="-50800" y="-11113"/>
            <a:ext cx="1738313" cy="1517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Рисунок 6" descr="Изображение для плейкас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803942">
            <a:off x="350838" y="5324475"/>
            <a:ext cx="93662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3" descr="s781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213" y="5432425"/>
            <a:ext cx="1063625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50" y="1628775"/>
            <a:ext cx="6829425" cy="392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3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150938" y="357188"/>
            <a:ext cx="7793037" cy="1127125"/>
          </a:xfrm>
        </p:spPr>
        <p:txBody>
          <a:bodyPr/>
          <a:lstStyle/>
          <a:p>
            <a:pPr algn="ctr">
              <a:defRPr/>
            </a:pPr>
            <a:r>
              <a:rPr lang="ru-RU" altLang="ru-RU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+mn-lt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+mn-lt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+mn-lt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+mn-lt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+mn-lt"/>
              </a:rPr>
              <a:t>       </a:t>
            </a:r>
            <a:r>
              <a:rPr lang="ru-RU" altLang="ru-RU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altLang="ru-RU" b="1" dirty="0">
                <a:solidFill>
                  <a:srgbClr val="C00000"/>
                </a:solidFill>
                <a:latin typeface="+mn-lt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+mn-lt"/>
              </a:rPr>
              <a:t>Упражнение </a:t>
            </a:r>
            <a:br>
              <a:rPr lang="ru-RU" altLang="ru-RU" sz="2000" b="1" dirty="0" smtClean="0">
                <a:solidFill>
                  <a:srgbClr val="FF0000"/>
                </a:solidFill>
                <a:latin typeface="+mn-lt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+mn-lt"/>
              </a:rPr>
              <a:t>«</a:t>
            </a:r>
            <a:r>
              <a:rPr lang="ru-RU" altLang="ru-RU" sz="2000" b="1" dirty="0">
                <a:solidFill>
                  <a:srgbClr val="FF0000"/>
                </a:solidFill>
                <a:latin typeface="+mn-lt"/>
              </a:rPr>
              <a:t>Заморочки не из бочки». </a:t>
            </a:r>
            <a:endParaRPr lang="ru-RU" altLang="ru-RU" sz="2000" dirty="0" smtClean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1044575" y="1419225"/>
            <a:ext cx="7848600" cy="507523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altLang="ru-RU" sz="1600" dirty="0" smtClean="0"/>
              <a:t>• </a:t>
            </a:r>
            <a:r>
              <a:rPr lang="ru-RU" altLang="ru-RU" b="1" dirty="0" smtClean="0">
                <a:solidFill>
                  <a:srgbClr val="002060"/>
                </a:solidFill>
              </a:rPr>
              <a:t>Глубокое сердечное чувство настолько жестоко, что заставит вас испытывать влечение к домашнему парнокопытному семейства рогатых. </a:t>
            </a:r>
          </a:p>
          <a:p>
            <a:pPr algn="ctr">
              <a:buFont typeface="Wingdings" pitchFamily="2" charset="2"/>
              <a:buNone/>
            </a:pPr>
            <a:endParaRPr lang="ru-RU" altLang="ru-RU" b="1" dirty="0" smtClean="0">
              <a:solidFill>
                <a:srgbClr val="002060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ru-RU" altLang="ru-RU" b="1" dirty="0" smtClean="0">
                <a:solidFill>
                  <a:srgbClr val="002060"/>
                </a:solidFill>
              </a:rPr>
              <a:t>• Беднейшие слои населения вынуждены мыслить нестандартно. 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b="1" dirty="0" smtClean="0">
                <a:solidFill>
                  <a:srgbClr val="002060"/>
                </a:solidFill>
              </a:rPr>
              <a:t>• Человек с хорошей памятью на обиды иногда может лишиться органа зрения. 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b="1" dirty="0" smtClean="0">
                <a:solidFill>
                  <a:srgbClr val="002060"/>
                </a:solidFill>
              </a:rPr>
              <a:t>• Говорит неправду без опускания и поднимания кожной складки вокруг глазного яблока. </a:t>
            </a:r>
          </a:p>
        </p:txBody>
      </p:sp>
      <p:sp>
        <p:nvSpPr>
          <p:cNvPr id="19460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B4A2018-7E31-48CA-9047-FD5F82FFA621}" type="slidenum">
              <a:rPr lang="ru-RU" altLang="ru-RU" sz="1400">
                <a:solidFill>
                  <a:srgbClr val="000000"/>
                </a:solidFill>
              </a:rPr>
              <a:pPr/>
              <a:t>7</a:t>
            </a:fld>
            <a:endParaRPr lang="ru-RU" altLang="ru-RU" sz="1400">
              <a:solidFill>
                <a:srgbClr val="000000"/>
              </a:solidFill>
            </a:endParaRPr>
          </a:p>
        </p:txBody>
      </p:sp>
      <p:pic>
        <p:nvPicPr>
          <p:cNvPr id="16389" name="Рисунок 5" descr="Изображение для плейка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276709">
            <a:off x="-265113" y="180975"/>
            <a:ext cx="1541463" cy="134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Рисунок 6" descr="Изображение для плейкас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803942">
            <a:off x="169863" y="5403850"/>
            <a:ext cx="93662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3" descr="s781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5000625"/>
            <a:ext cx="136207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F8386-1626-4FE8-83F3-71143E38AEA5}" type="slidenum">
              <a:rPr lang="ru-RU" altLang="ru-RU" smtClean="0"/>
              <a:pPr/>
              <a:t>8</a:t>
            </a:fld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85918" y="1720840"/>
            <a:ext cx="71438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Педагогический совет - место, где каждый член</a:t>
            </a:r>
          </a:p>
          <a:p>
            <a:r>
              <a:rPr lang="ru-RU" dirty="0" smtClean="0"/>
              <a:t>коллектива имеет право быть услышанным, где общие проблемы</a:t>
            </a:r>
          </a:p>
          <a:p>
            <a:r>
              <a:rPr lang="ru-RU" dirty="0" smtClean="0"/>
              <a:t>решаются вместе, где дается старт новым начинаниям и подводится итог</a:t>
            </a:r>
          </a:p>
          <a:p>
            <a:r>
              <a:rPr lang="ru-RU" dirty="0" smtClean="0"/>
              <a:t>уже проделанной педагогическим коллективом работы.</a:t>
            </a:r>
          </a:p>
          <a:p>
            <a:r>
              <a:rPr lang="ru-RU" dirty="0" smtClean="0"/>
              <a:t>Сегодняшний педсовет пройдет в форме деловой встречи, в ходе</a:t>
            </a:r>
          </a:p>
          <a:p>
            <a:r>
              <a:rPr lang="ru-RU" dirty="0" smtClean="0"/>
              <a:t>которой мы с вами познакомимся с мероприятиями и документами, координирующими деятельность нашего ДОУ в новом учебном году и,</a:t>
            </a:r>
          </a:p>
          <a:p>
            <a:r>
              <a:rPr lang="ru-RU" dirty="0" smtClean="0"/>
              <a:t>надеемся, что вдохновим педагогический коллектив на</a:t>
            </a:r>
          </a:p>
          <a:p>
            <a:r>
              <a:rPr lang="ru-RU" dirty="0" smtClean="0"/>
              <a:t>активную, творческую работу.</a:t>
            </a:r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Упражнение «Зачем мы здесь сегодня собрались»</a:t>
            </a:r>
            <a:endParaRPr lang="ru-RU" sz="2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0483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05025" y="1268413"/>
            <a:ext cx="5041900" cy="5040312"/>
          </a:xfrm>
        </p:spPr>
      </p:pic>
      <p:sp>
        <p:nvSpPr>
          <p:cNvPr id="2048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BEDC261-1094-47F6-B9B2-703864BC72FB}" type="slidenum">
              <a:rPr lang="ru-RU" altLang="ru-RU">
                <a:solidFill>
                  <a:srgbClr val="000000"/>
                </a:solidFill>
                <a:latin typeface="Times New Roman" pitchFamily="18" charset="0"/>
              </a:rPr>
              <a:pPr/>
              <a:t>9</a:t>
            </a:fld>
            <a:endParaRPr lang="ru-RU" altLang="ru-RU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Employee Orientation">
  <a:themeElements>
    <a:clrScheme name="Employee Orientation 1">
      <a:dk1>
        <a:srgbClr val="000000"/>
      </a:dk1>
      <a:lt1>
        <a:srgbClr val="0099CC"/>
      </a:lt1>
      <a:dk2>
        <a:srgbClr val="FFFFFF"/>
      </a:dk2>
      <a:lt2>
        <a:srgbClr val="868686"/>
      </a:lt2>
      <a:accent1>
        <a:srgbClr val="00FFCC"/>
      </a:accent1>
      <a:accent2>
        <a:srgbClr val="969696"/>
      </a:accent2>
      <a:accent3>
        <a:srgbClr val="AACAE2"/>
      </a:accent3>
      <a:accent4>
        <a:srgbClr val="000000"/>
      </a:accent4>
      <a:accent5>
        <a:srgbClr val="AAFFE2"/>
      </a:accent5>
      <a:accent6>
        <a:srgbClr val="878787"/>
      </a:accent6>
      <a:hlink>
        <a:srgbClr val="00FFCC"/>
      </a:hlink>
      <a:folHlink>
        <a:srgbClr val="99CCFF"/>
      </a:folHlink>
    </a:clrScheme>
    <a:fontScheme name="Employee Orientat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mployee Orientation 1">
        <a:dk1>
          <a:srgbClr val="000000"/>
        </a:dk1>
        <a:lt1>
          <a:srgbClr val="0099CC"/>
        </a:lt1>
        <a:dk2>
          <a:srgbClr val="FFFFFF"/>
        </a:dk2>
        <a:lt2>
          <a:srgbClr val="868686"/>
        </a:lt2>
        <a:accent1>
          <a:srgbClr val="00FFCC"/>
        </a:accent1>
        <a:accent2>
          <a:srgbClr val="969696"/>
        </a:accent2>
        <a:accent3>
          <a:srgbClr val="AACAE2"/>
        </a:accent3>
        <a:accent4>
          <a:srgbClr val="000000"/>
        </a:accent4>
        <a:accent5>
          <a:srgbClr val="AAFFE2"/>
        </a:accent5>
        <a:accent6>
          <a:srgbClr val="878787"/>
        </a:accent6>
        <a:hlink>
          <a:srgbClr val="00FFCC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3">
        <a:dk1>
          <a:srgbClr val="5F5F5F"/>
        </a:dk1>
        <a:lt1>
          <a:srgbClr val="FFFFFF"/>
        </a:lt1>
        <a:dk2>
          <a:srgbClr val="5F5F5F"/>
        </a:dk2>
        <a:lt2>
          <a:srgbClr val="808080"/>
        </a:lt2>
        <a:accent1>
          <a:srgbClr val="969696"/>
        </a:accent1>
        <a:accent2>
          <a:srgbClr val="000000"/>
        </a:accent2>
        <a:accent3>
          <a:srgbClr val="FFFFFF"/>
        </a:accent3>
        <a:accent4>
          <a:srgbClr val="505050"/>
        </a:accent4>
        <a:accent5>
          <a:srgbClr val="C9C9C9"/>
        </a:accent5>
        <a:accent6>
          <a:srgbClr val="000000"/>
        </a:accent6>
        <a:hlink>
          <a:srgbClr val="7777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4089</TotalTime>
  <Words>1527</Words>
  <Application>Microsoft Office PowerPoint</Application>
  <PresentationFormat>Экран (4:3)</PresentationFormat>
  <Paragraphs>396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Employee Orientation</vt:lpstr>
      <vt:lpstr>           Муниципальное автономное дошкольное образовательное учреждение  детский сад «Солнышко»</vt:lpstr>
      <vt:lpstr>Уважаемые коллеги!</vt:lpstr>
      <vt:lpstr>Слайд 3</vt:lpstr>
      <vt:lpstr>Повестка дня:</vt:lpstr>
      <vt:lpstr>Слайд 5</vt:lpstr>
      <vt:lpstr>Чтобы продвинуться к вершинам педагогического мастерства, надо развивать креативность. А вы умеете нестандартно мыслить и читать между строк….</vt:lpstr>
      <vt:lpstr>            Упражнение  «Заморочки не из бочки». </vt:lpstr>
      <vt:lpstr>Слайд 8</vt:lpstr>
      <vt:lpstr>Упражнение «Зачем мы здесь сегодня собрались»</vt:lpstr>
      <vt:lpstr>Слайд 10</vt:lpstr>
      <vt:lpstr>Слайд 11</vt:lpstr>
      <vt:lpstr>  ЦЕЛЬ:  </vt:lpstr>
      <vt:lpstr>Слайд 13</vt:lpstr>
      <vt:lpstr>Слайд 14</vt:lpstr>
      <vt:lpstr>Календарный учебный график  на 2024-2025 учебный год </vt:lpstr>
      <vt:lpstr>Расстановка кадров на 2024 - 2025 учебный год</vt:lpstr>
      <vt:lpstr>ПЕДАГОГИЧЕСКИЕ СОВЕТЫ </vt:lpstr>
      <vt:lpstr>Творческие конкурсы, выставки  для детей и родителей </vt:lpstr>
      <vt:lpstr>ОТКРЫТЫЕ ПРОСМОТРЫ  ООД </vt:lpstr>
      <vt:lpstr>Повышение профессионального мастерства педагогов </vt:lpstr>
      <vt:lpstr>Слайд 21</vt:lpstr>
      <vt:lpstr> </vt:lpstr>
      <vt:lpstr>Контроль в ДОУ </vt:lpstr>
      <vt:lpstr> 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Кабинет36</dc:creator>
  <cp:lastModifiedBy>ty</cp:lastModifiedBy>
  <cp:revision>304</cp:revision>
  <dcterms:created xsi:type="dcterms:W3CDTF">2011-03-28T07:06:58Z</dcterms:created>
  <dcterms:modified xsi:type="dcterms:W3CDTF">2024-09-05T13:33:03Z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1059477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